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24"/>
  </p:notesMasterIdLst>
  <p:sldIdLst>
    <p:sldId id="256" r:id="rId2"/>
    <p:sldId id="257" r:id="rId3"/>
    <p:sldId id="258" r:id="rId4"/>
    <p:sldId id="278" r:id="rId5"/>
    <p:sldId id="267" r:id="rId6"/>
    <p:sldId id="259" r:id="rId7"/>
    <p:sldId id="273" r:id="rId8"/>
    <p:sldId id="260" r:id="rId9"/>
    <p:sldId id="261" r:id="rId10"/>
    <p:sldId id="264" r:id="rId11"/>
    <p:sldId id="276" r:id="rId12"/>
    <p:sldId id="262" r:id="rId13"/>
    <p:sldId id="274" r:id="rId14"/>
    <p:sldId id="277" r:id="rId15"/>
    <p:sldId id="263" r:id="rId16"/>
    <p:sldId id="275" r:id="rId17"/>
    <p:sldId id="272" r:id="rId18"/>
    <p:sldId id="279" r:id="rId19"/>
    <p:sldId id="280" r:id="rId20"/>
    <p:sldId id="281" r:id="rId21"/>
    <p:sldId id="282" r:id="rId22"/>
    <p:sldId id="284" r:id="rId23"/>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CCC"/>
    <a:srgbClr val="99FFCC"/>
    <a:srgbClr val="62A1D1"/>
    <a:srgbClr val="EDE73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2357C07-070F-2A66-BE71-32AEF63CADCD}" v="14" dt="2025-11-15T08:10:05.334"/>
    <p1510:client id="{36F7AA47-1BDF-43A7-4B17-2FD0281C0DCD}" v="71" dt="2025-11-15T08:21:46.255"/>
    <p1510:client id="{4F91182C-EBC3-D576-EB21-601AEE3B1B4B}" v="248" dt="2025-11-15T08:10:00.820"/>
    <p1510:client id="{659F6CB0-F80D-DCD6-1BC5-4D8ECFD20760}" v="77" dt="2025-11-15T08:22:28.853"/>
    <p1510:client id="{768AB074-746D-A39F-2C27-797A67DEE21F}" v="22" dt="2025-11-15T08:12:23.677"/>
    <p1510:client id="{94B01E79-5953-9A13-6806-95CAD84B7FA9}" v="38" dt="2025-11-15T08:05:44.466"/>
    <p1510:client id="{E576249B-1A72-E1DC-D334-9E22907C28BE}" v="3" dt="2025-11-15T08:11:04.557"/>
    <p1510:client id="{EDDF5912-8378-C11C-D253-2B9623E4F678}" v="143" dt="2025-11-15T08:02:57.696"/>
    <p1510:client id="{FDB1A571-B3A5-18D5-0FFF-2CD217060F0F}" v="3" dt="2025-11-15T08:10:21.88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4618" autoAdjust="0"/>
  </p:normalViewPr>
  <p:slideViewPr>
    <p:cSldViewPr snapToGrid="0">
      <p:cViewPr varScale="1">
        <p:scale>
          <a:sx n="101" d="100"/>
          <a:sy n="101" d="100"/>
        </p:scale>
        <p:origin x="922" y="6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F11970D-5F5A-4175-A13A-9BCD9DC03CC7}" type="doc">
      <dgm:prSet loTypeId="urn:microsoft.com/office/officeart/2005/8/layout/hierarchy6" loCatId="hierarchy" qsTypeId="urn:microsoft.com/office/officeart/2005/8/quickstyle/simple1" qsCatId="simple" csTypeId="urn:microsoft.com/office/officeart/2005/8/colors/accent0_3" csCatId="mainScheme" phldr="1"/>
      <dgm:spPr/>
      <dgm:t>
        <a:bodyPr/>
        <a:lstStyle/>
        <a:p>
          <a:endParaRPr lang="en-US"/>
        </a:p>
      </dgm:t>
    </dgm:pt>
    <dgm:pt modelId="{D30E8D5F-AD6F-4347-8903-E2726DC53912}">
      <dgm:prSet phldrT="[Text]" phldr="0"/>
      <dgm:spPr>
        <a:solidFill>
          <a:schemeClr val="accent4">
            <a:lumMod val="20000"/>
            <a:lumOff val="80000"/>
          </a:schemeClr>
        </a:solidFill>
        <a:ln>
          <a:extLst>
            <a:ext uri="{C807C97D-BFC1-408E-A445-0C87EB9F89A2}">
              <ask:lineSketchStyleProps xmlns:ask="http://schemas.microsoft.com/office/drawing/2018/sketchyshapes">
                <ask:type>
                  <ask:lineSketchNone/>
                </ask:type>
              </ask:lineSketchStyleProps>
            </a:ext>
          </a:extLst>
        </a:ln>
      </dgm:spPr>
      <dgm:t>
        <a:bodyPr/>
        <a:lstStyle/>
        <a:p>
          <a:pPr rtl="0"/>
          <a:r>
            <a:rPr lang="en-US" dirty="0">
              <a:ln/>
              <a:solidFill>
                <a:schemeClr val="tx1"/>
              </a:solidFill>
              <a:latin typeface="Arial" panose="020B0604020202020204" pitchFamily="34" charset="0"/>
              <a:cs typeface="Arial" panose="020B0604020202020204" pitchFamily="34" charset="0"/>
            </a:rPr>
            <a:t>Power Consumption</a:t>
          </a:r>
        </a:p>
      </dgm:t>
    </dgm:pt>
    <dgm:pt modelId="{72ADDE04-3CF1-4D18-9FCC-717780F56DBA}" type="parTrans" cxnId="{29DA7A21-4E4B-4957-96C8-91EB49DD9316}">
      <dgm:prSet/>
      <dgm:spPr/>
      <dgm:t>
        <a:bodyPr/>
        <a:lstStyle/>
        <a:p>
          <a:endParaRPr lang="en-US"/>
        </a:p>
      </dgm:t>
    </dgm:pt>
    <dgm:pt modelId="{1F0BC5CA-5C90-41F3-AE6B-C8E8BFC37AFE}" type="sibTrans" cxnId="{29DA7A21-4E4B-4957-96C8-91EB49DD9316}">
      <dgm:prSet/>
      <dgm:spPr/>
      <dgm:t>
        <a:bodyPr/>
        <a:lstStyle/>
        <a:p>
          <a:endParaRPr lang="en-US"/>
        </a:p>
      </dgm:t>
    </dgm:pt>
    <dgm:pt modelId="{EEBDD27E-0BDF-472F-BC02-BD8B7E5B9069}">
      <dgm:prSet phldrT="[Text]" phldr="0"/>
      <dgm:spPr>
        <a:solidFill>
          <a:schemeClr val="accent4">
            <a:lumMod val="20000"/>
            <a:lumOff val="80000"/>
          </a:schemeClr>
        </a:solidFill>
        <a:ln>
          <a:extLst>
            <a:ext uri="{C807C97D-BFC1-408E-A445-0C87EB9F89A2}">
              <ask:lineSketchStyleProps xmlns:ask="http://schemas.microsoft.com/office/drawing/2018/sketchyshapes">
                <ask:type>
                  <ask:lineSketchNone/>
                </ask:type>
              </ask:lineSketchStyleProps>
            </a:ext>
          </a:extLst>
        </a:ln>
      </dgm:spPr>
      <dgm:t>
        <a:bodyPr/>
        <a:lstStyle/>
        <a:p>
          <a:pPr rtl="0"/>
          <a:r>
            <a:rPr lang="en-US" dirty="0">
              <a:ln/>
              <a:solidFill>
                <a:schemeClr val="tx1"/>
              </a:solidFill>
              <a:latin typeface="Arial" panose="020B0604020202020204" pitchFamily="34" charset="0"/>
              <a:cs typeface="Arial" panose="020B0604020202020204" pitchFamily="34" charset="0"/>
            </a:rPr>
            <a:t> Daily (aggregated data)</a:t>
          </a:r>
        </a:p>
      </dgm:t>
    </dgm:pt>
    <dgm:pt modelId="{B5D47878-8A37-43B8-BF65-6502C97ADA38}" type="parTrans" cxnId="{2E463B21-7500-4126-8512-29E2DCFFD658}">
      <dgm:prSet/>
      <dgm:spPr>
        <a:solidFill>
          <a:schemeClr val="accent4">
            <a:lumMod val="20000"/>
            <a:lumOff val="80000"/>
          </a:schemeClr>
        </a:solidFill>
        <a:ln>
          <a:extLst>
            <a:ext uri="{C807C97D-BFC1-408E-A445-0C87EB9F89A2}">
              <ask:lineSketchStyleProps xmlns:ask="http://schemas.microsoft.com/office/drawing/2018/sketchyshapes">
                <ask:type>
                  <ask:lineSketchNone/>
                </ask:type>
              </ask:lineSketchStyleProps>
            </a:ext>
          </a:extLst>
        </a:ln>
      </dgm:spPr>
      <dgm:t>
        <a:bodyPr/>
        <a:lstStyle/>
        <a:p>
          <a:endParaRPr lang="en-US">
            <a:ln>
              <a:noFill/>
            </a:ln>
            <a:solidFill>
              <a:schemeClr val="accent1">
                <a:lumMod val="50000"/>
              </a:schemeClr>
            </a:solidFill>
          </a:endParaRPr>
        </a:p>
      </dgm:t>
    </dgm:pt>
    <dgm:pt modelId="{140996D7-0237-4DBD-A67E-E222932F0967}" type="sibTrans" cxnId="{2E463B21-7500-4126-8512-29E2DCFFD658}">
      <dgm:prSet/>
      <dgm:spPr/>
      <dgm:t>
        <a:bodyPr/>
        <a:lstStyle/>
        <a:p>
          <a:endParaRPr lang="en-US"/>
        </a:p>
      </dgm:t>
    </dgm:pt>
    <dgm:pt modelId="{FE079282-7012-4919-95CA-5535C5D9DE4A}">
      <dgm:prSet phldrT="[Text]" phldr="0"/>
      <dgm:spPr>
        <a:solidFill>
          <a:schemeClr val="accent4">
            <a:lumMod val="20000"/>
            <a:lumOff val="80000"/>
          </a:schemeClr>
        </a:solidFill>
        <a:ln>
          <a:extLst>
            <a:ext uri="{C807C97D-BFC1-408E-A445-0C87EB9F89A2}">
              <ask:lineSketchStyleProps xmlns:ask="http://schemas.microsoft.com/office/drawing/2018/sketchyshapes">
                <ask:type>
                  <ask:lineSketchNone/>
                </ask:type>
              </ask:lineSketchStyleProps>
            </a:ext>
          </a:extLst>
        </a:ln>
      </dgm:spPr>
      <dgm:t>
        <a:bodyPr/>
        <a:lstStyle/>
        <a:p>
          <a:pPr rtl="0"/>
          <a:r>
            <a:rPr lang="en-US">
              <a:ln/>
              <a:solidFill>
                <a:schemeClr val="tx1"/>
              </a:solidFill>
              <a:latin typeface="Arial" panose="020B0604020202020204" pitchFamily="34" charset="0"/>
              <a:cs typeface="Arial" panose="020B0604020202020204" pitchFamily="34" charset="0"/>
            </a:rPr>
            <a:t> ARIMA</a:t>
          </a:r>
          <a:endParaRPr lang="en-US" dirty="0">
            <a:ln/>
            <a:solidFill>
              <a:schemeClr val="tx1"/>
            </a:solidFill>
            <a:latin typeface="Arial" panose="020B0604020202020204" pitchFamily="34" charset="0"/>
            <a:cs typeface="Arial" panose="020B0604020202020204" pitchFamily="34" charset="0"/>
          </a:endParaRPr>
        </a:p>
      </dgm:t>
    </dgm:pt>
    <dgm:pt modelId="{44AC2F06-ADFC-4C6C-8CEB-93641BD9900D}" type="parTrans" cxnId="{C6815CDB-E2BA-4102-B177-F50258968117}">
      <dgm:prSet/>
      <dgm:spPr>
        <a:solidFill>
          <a:schemeClr val="accent4">
            <a:lumMod val="20000"/>
            <a:lumOff val="80000"/>
          </a:schemeClr>
        </a:solidFill>
        <a:ln>
          <a:extLst>
            <a:ext uri="{C807C97D-BFC1-408E-A445-0C87EB9F89A2}">
              <ask:lineSketchStyleProps xmlns:ask="http://schemas.microsoft.com/office/drawing/2018/sketchyshapes">
                <ask:type>
                  <ask:lineSketchNone/>
                </ask:type>
              </ask:lineSketchStyleProps>
            </a:ext>
          </a:extLst>
        </a:ln>
      </dgm:spPr>
      <dgm:t>
        <a:bodyPr/>
        <a:lstStyle/>
        <a:p>
          <a:endParaRPr lang="en-US">
            <a:ln>
              <a:noFill/>
            </a:ln>
            <a:solidFill>
              <a:schemeClr val="accent1">
                <a:lumMod val="50000"/>
              </a:schemeClr>
            </a:solidFill>
          </a:endParaRPr>
        </a:p>
      </dgm:t>
    </dgm:pt>
    <dgm:pt modelId="{90ED78A4-312C-4642-826C-C33D9AA6D7B9}" type="sibTrans" cxnId="{C6815CDB-E2BA-4102-B177-F50258968117}">
      <dgm:prSet/>
      <dgm:spPr/>
      <dgm:t>
        <a:bodyPr/>
        <a:lstStyle/>
        <a:p>
          <a:endParaRPr lang="en-US"/>
        </a:p>
      </dgm:t>
    </dgm:pt>
    <dgm:pt modelId="{879186BD-15AA-4B40-A6E1-1341644A48D7}">
      <dgm:prSet phldrT="[Text]" phldr="0"/>
      <dgm:spPr>
        <a:solidFill>
          <a:schemeClr val="accent4">
            <a:lumMod val="20000"/>
            <a:lumOff val="80000"/>
          </a:schemeClr>
        </a:solidFill>
        <a:ln>
          <a:extLst>
            <a:ext uri="{C807C97D-BFC1-408E-A445-0C87EB9F89A2}">
              <ask:lineSketchStyleProps xmlns:ask="http://schemas.microsoft.com/office/drawing/2018/sketchyshapes">
                <ask:type>
                  <ask:lineSketchNone/>
                </ask:type>
              </ask:lineSketchStyleProps>
            </a:ext>
          </a:extLst>
        </a:ln>
      </dgm:spPr>
      <dgm:t>
        <a:bodyPr/>
        <a:lstStyle/>
        <a:p>
          <a:pPr rtl="0"/>
          <a:r>
            <a:rPr lang="en-US">
              <a:ln/>
              <a:solidFill>
                <a:schemeClr val="tx1"/>
              </a:solidFill>
              <a:latin typeface="Arial" panose="020B0604020202020204" pitchFamily="34" charset="0"/>
              <a:cs typeface="Arial" panose="020B0604020202020204" pitchFamily="34" charset="0"/>
            </a:rPr>
            <a:t> SARIMA</a:t>
          </a:r>
          <a:endParaRPr lang="en-US" dirty="0">
            <a:ln/>
            <a:solidFill>
              <a:schemeClr val="tx1"/>
            </a:solidFill>
            <a:latin typeface="Arial" panose="020B0604020202020204" pitchFamily="34" charset="0"/>
            <a:cs typeface="Arial" panose="020B0604020202020204" pitchFamily="34" charset="0"/>
          </a:endParaRPr>
        </a:p>
      </dgm:t>
    </dgm:pt>
    <dgm:pt modelId="{091B167B-2DFB-4DEB-8CA5-060D1D502BFA}" type="parTrans" cxnId="{E85D2B35-CE24-461F-B0D3-9FF979FC6493}">
      <dgm:prSet/>
      <dgm:spPr>
        <a:solidFill>
          <a:schemeClr val="accent4">
            <a:lumMod val="20000"/>
            <a:lumOff val="80000"/>
          </a:schemeClr>
        </a:solidFill>
        <a:ln>
          <a:extLst>
            <a:ext uri="{C807C97D-BFC1-408E-A445-0C87EB9F89A2}">
              <ask:lineSketchStyleProps xmlns:ask="http://schemas.microsoft.com/office/drawing/2018/sketchyshapes">
                <ask:type>
                  <ask:lineSketchNone/>
                </ask:type>
              </ask:lineSketchStyleProps>
            </a:ext>
          </a:extLst>
        </a:ln>
      </dgm:spPr>
      <dgm:t>
        <a:bodyPr/>
        <a:lstStyle/>
        <a:p>
          <a:endParaRPr lang="en-US">
            <a:ln>
              <a:noFill/>
            </a:ln>
            <a:solidFill>
              <a:schemeClr val="accent1">
                <a:lumMod val="50000"/>
              </a:schemeClr>
            </a:solidFill>
          </a:endParaRPr>
        </a:p>
      </dgm:t>
    </dgm:pt>
    <dgm:pt modelId="{07C9A178-44F9-4542-B20C-4FAFA5990626}" type="sibTrans" cxnId="{E85D2B35-CE24-461F-B0D3-9FF979FC6493}">
      <dgm:prSet/>
      <dgm:spPr/>
      <dgm:t>
        <a:bodyPr/>
        <a:lstStyle/>
        <a:p>
          <a:endParaRPr lang="en-US"/>
        </a:p>
      </dgm:t>
    </dgm:pt>
    <dgm:pt modelId="{5B08B8CE-08EB-44ED-A3B9-69178487D203}">
      <dgm:prSet phldrT="[Text]" phldr="0"/>
      <dgm:spPr>
        <a:solidFill>
          <a:schemeClr val="accent4">
            <a:lumMod val="20000"/>
            <a:lumOff val="80000"/>
          </a:schemeClr>
        </a:solidFill>
        <a:ln>
          <a:extLst>
            <a:ext uri="{C807C97D-BFC1-408E-A445-0C87EB9F89A2}">
              <ask:lineSketchStyleProps xmlns:ask="http://schemas.microsoft.com/office/drawing/2018/sketchyshapes">
                <ask:type>
                  <ask:lineSketchNone/>
                </ask:type>
              </ask:lineSketchStyleProps>
            </a:ext>
          </a:extLst>
        </a:ln>
      </dgm:spPr>
      <dgm:t>
        <a:bodyPr/>
        <a:lstStyle/>
        <a:p>
          <a:pPr rtl="0"/>
          <a:r>
            <a:rPr lang="en-US" dirty="0">
              <a:ln/>
              <a:solidFill>
                <a:schemeClr val="tx1"/>
              </a:solidFill>
              <a:latin typeface="Arial" panose="020B0604020202020204" pitchFamily="34" charset="0"/>
              <a:cs typeface="Arial" panose="020B0604020202020204" pitchFamily="34" charset="0"/>
            </a:rPr>
            <a:t> 10 minutes (raw data)</a:t>
          </a:r>
        </a:p>
      </dgm:t>
    </dgm:pt>
    <dgm:pt modelId="{58AE4452-1B47-4575-9BE3-E0F3385B0C5B}" type="parTrans" cxnId="{BFF78846-FEB5-4E0E-940E-C232F4CA56CE}">
      <dgm:prSet/>
      <dgm:spPr>
        <a:solidFill>
          <a:schemeClr val="accent4">
            <a:lumMod val="20000"/>
            <a:lumOff val="80000"/>
          </a:schemeClr>
        </a:solidFill>
        <a:ln>
          <a:extLst>
            <a:ext uri="{C807C97D-BFC1-408E-A445-0C87EB9F89A2}">
              <ask:lineSketchStyleProps xmlns:ask="http://schemas.microsoft.com/office/drawing/2018/sketchyshapes">
                <ask:type>
                  <ask:lineSketchNone/>
                </ask:type>
              </ask:lineSketchStyleProps>
            </a:ext>
          </a:extLst>
        </a:ln>
      </dgm:spPr>
      <dgm:t>
        <a:bodyPr/>
        <a:lstStyle/>
        <a:p>
          <a:endParaRPr lang="en-US">
            <a:ln>
              <a:noFill/>
            </a:ln>
            <a:solidFill>
              <a:schemeClr val="accent1">
                <a:lumMod val="50000"/>
              </a:schemeClr>
            </a:solidFill>
          </a:endParaRPr>
        </a:p>
      </dgm:t>
    </dgm:pt>
    <dgm:pt modelId="{71855AB3-060B-431A-85E1-55695FDEAE04}" type="sibTrans" cxnId="{BFF78846-FEB5-4E0E-940E-C232F4CA56CE}">
      <dgm:prSet/>
      <dgm:spPr/>
      <dgm:t>
        <a:bodyPr/>
        <a:lstStyle/>
        <a:p>
          <a:endParaRPr lang="en-US"/>
        </a:p>
      </dgm:t>
    </dgm:pt>
    <dgm:pt modelId="{031AA460-468A-4373-BFE1-39111473D1A9}">
      <dgm:prSet phldrT="[Text]" phldr="0"/>
      <dgm:spPr>
        <a:solidFill>
          <a:schemeClr val="accent4">
            <a:lumMod val="20000"/>
            <a:lumOff val="80000"/>
          </a:schemeClr>
        </a:solidFill>
        <a:ln>
          <a:extLst>
            <a:ext uri="{C807C97D-BFC1-408E-A445-0C87EB9F89A2}">
              <ask:lineSketchStyleProps xmlns:ask="http://schemas.microsoft.com/office/drawing/2018/sketchyshapes">
                <ask:type>
                  <ask:lineSketchNone/>
                </ask:type>
              </ask:lineSketchStyleProps>
            </a:ext>
          </a:extLst>
        </a:ln>
      </dgm:spPr>
      <dgm:t>
        <a:bodyPr/>
        <a:lstStyle/>
        <a:p>
          <a:pPr rtl="0"/>
          <a:r>
            <a:rPr lang="en-US" dirty="0">
              <a:ln/>
              <a:solidFill>
                <a:schemeClr val="tx1"/>
              </a:solidFill>
              <a:latin typeface="Arial" panose="020B0604020202020204" pitchFamily="34" charset="0"/>
              <a:cs typeface="Arial" panose="020B0604020202020204" pitchFamily="34" charset="0"/>
            </a:rPr>
            <a:t> VAR + ARMA - GARCH</a:t>
          </a:r>
        </a:p>
      </dgm:t>
    </dgm:pt>
    <dgm:pt modelId="{46BB0399-76BB-43D2-9B41-97EDC3E23DC9}" type="parTrans" cxnId="{E660B98C-39B3-4723-89CF-EAEAAA6BCF9B}">
      <dgm:prSet/>
      <dgm:spPr>
        <a:solidFill>
          <a:schemeClr val="accent4">
            <a:lumMod val="20000"/>
            <a:lumOff val="80000"/>
          </a:schemeClr>
        </a:solidFill>
        <a:ln>
          <a:extLst>
            <a:ext uri="{C807C97D-BFC1-408E-A445-0C87EB9F89A2}">
              <ask:lineSketchStyleProps xmlns:ask="http://schemas.microsoft.com/office/drawing/2018/sketchyshapes">
                <ask:type>
                  <ask:lineSketchNone/>
                </ask:type>
              </ask:lineSketchStyleProps>
            </a:ext>
          </a:extLst>
        </a:ln>
      </dgm:spPr>
      <dgm:t>
        <a:bodyPr/>
        <a:lstStyle/>
        <a:p>
          <a:endParaRPr lang="en-US">
            <a:ln>
              <a:noFill/>
            </a:ln>
            <a:solidFill>
              <a:schemeClr val="accent1">
                <a:lumMod val="50000"/>
              </a:schemeClr>
            </a:solidFill>
          </a:endParaRPr>
        </a:p>
      </dgm:t>
    </dgm:pt>
    <dgm:pt modelId="{995AEE76-5AC4-462F-A9E7-78BF532965A1}" type="sibTrans" cxnId="{E660B98C-39B3-4723-89CF-EAEAAA6BCF9B}">
      <dgm:prSet/>
      <dgm:spPr/>
      <dgm:t>
        <a:bodyPr/>
        <a:lstStyle/>
        <a:p>
          <a:endParaRPr lang="en-US"/>
        </a:p>
      </dgm:t>
    </dgm:pt>
    <dgm:pt modelId="{21799675-28DF-4FF8-9321-3529B140E860}">
      <dgm:prSet phldrT="[Text]" phldr="0"/>
      <dgm:spPr>
        <a:solidFill>
          <a:schemeClr val="accent4">
            <a:lumMod val="20000"/>
            <a:lumOff val="80000"/>
          </a:schemeClr>
        </a:solidFill>
        <a:ln>
          <a:extLst>
            <a:ext uri="{C807C97D-BFC1-408E-A445-0C87EB9F89A2}">
              <ask:lineSketchStyleProps xmlns:ask="http://schemas.microsoft.com/office/drawing/2018/sketchyshapes">
                <ask:type>
                  <ask:lineSketchNone/>
                </ask:type>
              </ask:lineSketchStyleProps>
            </a:ext>
          </a:extLst>
        </a:ln>
      </dgm:spPr>
      <dgm:t>
        <a:bodyPr/>
        <a:lstStyle/>
        <a:p>
          <a:pPr rtl="0"/>
          <a:r>
            <a:rPr lang="en-US" dirty="0">
              <a:ln/>
              <a:solidFill>
                <a:schemeClr val="tx1"/>
              </a:solidFill>
              <a:latin typeface="Arial" panose="020B0604020202020204" pitchFamily="34" charset="0"/>
              <a:cs typeface="Arial" panose="020B0604020202020204" pitchFamily="34" charset="0"/>
            </a:rPr>
            <a:t>Fourier Terms + </a:t>
          </a:r>
          <a:r>
            <a:rPr lang="en-US" dirty="0">
              <a:solidFill>
                <a:schemeClr val="tx1"/>
              </a:solidFill>
              <a:latin typeface="Arial" panose="020B0604020202020204" pitchFamily="34" charset="0"/>
              <a:cs typeface="Arial" panose="020B0604020202020204" pitchFamily="34" charset="0"/>
            </a:rPr>
            <a:t>Exogenous</a:t>
          </a:r>
          <a:r>
            <a:rPr lang="en-US" dirty="0">
              <a:ln/>
              <a:solidFill>
                <a:schemeClr val="tx1"/>
              </a:solidFill>
              <a:latin typeface="Arial" panose="020B0604020202020204" pitchFamily="34" charset="0"/>
              <a:cs typeface="Arial" panose="020B0604020202020204" pitchFamily="34" charset="0"/>
            </a:rPr>
            <a:t> Regressors (Temperature)</a:t>
          </a:r>
        </a:p>
      </dgm:t>
    </dgm:pt>
    <dgm:pt modelId="{60DAD945-23E1-4B7E-AA32-7521E22BA2F5}" type="parTrans" cxnId="{7F7816EF-5297-4243-B26C-DCC2B1A63373}">
      <dgm:prSet/>
      <dgm:spPr>
        <a:solidFill>
          <a:schemeClr val="accent4">
            <a:lumMod val="20000"/>
            <a:lumOff val="80000"/>
          </a:schemeClr>
        </a:solidFill>
        <a:ln>
          <a:extLst>
            <a:ext uri="{C807C97D-BFC1-408E-A445-0C87EB9F89A2}">
              <ask:lineSketchStyleProps xmlns:ask="http://schemas.microsoft.com/office/drawing/2018/sketchyshapes">
                <ask:type>
                  <ask:lineSketchNone/>
                </ask:type>
              </ask:lineSketchStyleProps>
            </a:ext>
          </a:extLst>
        </a:ln>
      </dgm:spPr>
      <dgm:t>
        <a:bodyPr/>
        <a:lstStyle/>
        <a:p>
          <a:endParaRPr lang="en-US">
            <a:ln>
              <a:noFill/>
            </a:ln>
            <a:solidFill>
              <a:schemeClr val="accent1">
                <a:lumMod val="50000"/>
              </a:schemeClr>
            </a:solidFill>
          </a:endParaRPr>
        </a:p>
      </dgm:t>
    </dgm:pt>
    <dgm:pt modelId="{7444A1E8-AA8A-4209-8E5E-36521C9F3BF7}" type="sibTrans" cxnId="{7F7816EF-5297-4243-B26C-DCC2B1A63373}">
      <dgm:prSet/>
      <dgm:spPr/>
      <dgm:t>
        <a:bodyPr/>
        <a:lstStyle/>
        <a:p>
          <a:endParaRPr lang="en-US"/>
        </a:p>
      </dgm:t>
    </dgm:pt>
    <dgm:pt modelId="{7D7CCB13-E80E-4A37-BFD7-6FA9A2E0211E}" type="pres">
      <dgm:prSet presAssocID="{BF11970D-5F5A-4175-A13A-9BCD9DC03CC7}" presName="mainComposite" presStyleCnt="0">
        <dgm:presLayoutVars>
          <dgm:chPref val="1"/>
          <dgm:dir/>
          <dgm:animOne val="branch"/>
          <dgm:animLvl val="lvl"/>
          <dgm:resizeHandles val="exact"/>
        </dgm:presLayoutVars>
      </dgm:prSet>
      <dgm:spPr/>
    </dgm:pt>
    <dgm:pt modelId="{32FA4B26-D010-4EC1-9DBF-FC5D694C8D69}" type="pres">
      <dgm:prSet presAssocID="{BF11970D-5F5A-4175-A13A-9BCD9DC03CC7}" presName="hierFlow" presStyleCnt="0"/>
      <dgm:spPr/>
    </dgm:pt>
    <dgm:pt modelId="{2C27F028-14B6-4CDD-9416-BD303C28A021}" type="pres">
      <dgm:prSet presAssocID="{BF11970D-5F5A-4175-A13A-9BCD9DC03CC7}" presName="hierChild1" presStyleCnt="0">
        <dgm:presLayoutVars>
          <dgm:chPref val="1"/>
          <dgm:animOne val="branch"/>
          <dgm:animLvl val="lvl"/>
        </dgm:presLayoutVars>
      </dgm:prSet>
      <dgm:spPr/>
    </dgm:pt>
    <dgm:pt modelId="{15C5B15A-2E21-4DE0-A678-44C83BDDC572}" type="pres">
      <dgm:prSet presAssocID="{D30E8D5F-AD6F-4347-8903-E2726DC53912}" presName="Name14" presStyleCnt="0"/>
      <dgm:spPr/>
    </dgm:pt>
    <dgm:pt modelId="{BC176C0C-02C6-4F5A-B0E2-B9325DE62A68}" type="pres">
      <dgm:prSet presAssocID="{D30E8D5F-AD6F-4347-8903-E2726DC53912}" presName="level1Shape" presStyleLbl="node0" presStyleIdx="0" presStyleCnt="1">
        <dgm:presLayoutVars>
          <dgm:chPref val="3"/>
        </dgm:presLayoutVars>
      </dgm:prSet>
      <dgm:spPr>
        <a:prstGeom prst="flowChartAlternateProcess">
          <a:avLst/>
        </a:prstGeom>
      </dgm:spPr>
    </dgm:pt>
    <dgm:pt modelId="{6D7A0ACD-3A22-40FF-9D90-DC1FA0F5D68B}" type="pres">
      <dgm:prSet presAssocID="{D30E8D5F-AD6F-4347-8903-E2726DC53912}" presName="hierChild2" presStyleCnt="0"/>
      <dgm:spPr/>
    </dgm:pt>
    <dgm:pt modelId="{576A5BE6-1C04-44CA-9C56-C7A09AA3BFAD}" type="pres">
      <dgm:prSet presAssocID="{B5D47878-8A37-43B8-BF65-6502C97ADA38}" presName="Name19" presStyleLbl="parChTrans1D2" presStyleIdx="0" presStyleCnt="2"/>
      <dgm:spPr/>
    </dgm:pt>
    <dgm:pt modelId="{F8CCD961-2EF4-4A2F-9EEC-1DDF5C9FDC67}" type="pres">
      <dgm:prSet presAssocID="{EEBDD27E-0BDF-472F-BC02-BD8B7E5B9069}" presName="Name21" presStyleCnt="0"/>
      <dgm:spPr/>
    </dgm:pt>
    <dgm:pt modelId="{9E16B759-9E92-412C-BD0A-49411D6DDFB6}" type="pres">
      <dgm:prSet presAssocID="{EEBDD27E-0BDF-472F-BC02-BD8B7E5B9069}" presName="level2Shape" presStyleLbl="node2" presStyleIdx="0" presStyleCnt="2"/>
      <dgm:spPr/>
    </dgm:pt>
    <dgm:pt modelId="{2B5024DF-CDC3-4DBC-BD2A-C77E69DAD639}" type="pres">
      <dgm:prSet presAssocID="{EEBDD27E-0BDF-472F-BC02-BD8B7E5B9069}" presName="hierChild3" presStyleCnt="0"/>
      <dgm:spPr/>
    </dgm:pt>
    <dgm:pt modelId="{9286340A-19A1-436C-B7FC-59F0CE8C4CBD}" type="pres">
      <dgm:prSet presAssocID="{44AC2F06-ADFC-4C6C-8CEB-93641BD9900D}" presName="Name19" presStyleLbl="parChTrans1D3" presStyleIdx="0" presStyleCnt="4"/>
      <dgm:spPr/>
    </dgm:pt>
    <dgm:pt modelId="{F5383DF8-4583-4BEA-9263-23AF85FE45C2}" type="pres">
      <dgm:prSet presAssocID="{FE079282-7012-4919-95CA-5535C5D9DE4A}" presName="Name21" presStyleCnt="0"/>
      <dgm:spPr/>
    </dgm:pt>
    <dgm:pt modelId="{D15AF645-2C70-43CF-A519-A2039479A85F}" type="pres">
      <dgm:prSet presAssocID="{FE079282-7012-4919-95CA-5535C5D9DE4A}" presName="level2Shape" presStyleLbl="node3" presStyleIdx="0" presStyleCnt="4"/>
      <dgm:spPr/>
    </dgm:pt>
    <dgm:pt modelId="{2B2E2B00-368B-44DE-9474-AD0B7E8B5BCD}" type="pres">
      <dgm:prSet presAssocID="{FE079282-7012-4919-95CA-5535C5D9DE4A}" presName="hierChild3" presStyleCnt="0"/>
      <dgm:spPr/>
    </dgm:pt>
    <dgm:pt modelId="{B62F2D12-011D-4671-B687-86C3FB8EA739}" type="pres">
      <dgm:prSet presAssocID="{091B167B-2DFB-4DEB-8CA5-060D1D502BFA}" presName="Name19" presStyleLbl="parChTrans1D3" presStyleIdx="1" presStyleCnt="4"/>
      <dgm:spPr/>
    </dgm:pt>
    <dgm:pt modelId="{1EB3F25C-A72F-4120-83B6-54D62C0E0638}" type="pres">
      <dgm:prSet presAssocID="{879186BD-15AA-4B40-A6E1-1341644A48D7}" presName="Name21" presStyleCnt="0"/>
      <dgm:spPr/>
    </dgm:pt>
    <dgm:pt modelId="{F3AEF3B5-315A-4241-BA07-AC7FA0CD8219}" type="pres">
      <dgm:prSet presAssocID="{879186BD-15AA-4B40-A6E1-1341644A48D7}" presName="level2Shape" presStyleLbl="node3" presStyleIdx="1" presStyleCnt="4"/>
      <dgm:spPr/>
    </dgm:pt>
    <dgm:pt modelId="{2BF3333E-EDAC-4FDE-87EF-25042EBAA5F4}" type="pres">
      <dgm:prSet presAssocID="{879186BD-15AA-4B40-A6E1-1341644A48D7}" presName="hierChild3" presStyleCnt="0"/>
      <dgm:spPr/>
    </dgm:pt>
    <dgm:pt modelId="{F9D773B8-9F75-48A0-9787-051D97F04982}" type="pres">
      <dgm:prSet presAssocID="{58AE4452-1B47-4575-9BE3-E0F3385B0C5B}" presName="Name19" presStyleLbl="parChTrans1D2" presStyleIdx="1" presStyleCnt="2"/>
      <dgm:spPr/>
    </dgm:pt>
    <dgm:pt modelId="{350FBD1D-BE4C-4DFF-915B-5B01F5C9AC4D}" type="pres">
      <dgm:prSet presAssocID="{5B08B8CE-08EB-44ED-A3B9-69178487D203}" presName="Name21" presStyleCnt="0"/>
      <dgm:spPr/>
    </dgm:pt>
    <dgm:pt modelId="{FF23C9E2-1DD0-442E-B6FB-BC3A42C4BA41}" type="pres">
      <dgm:prSet presAssocID="{5B08B8CE-08EB-44ED-A3B9-69178487D203}" presName="level2Shape" presStyleLbl="node2" presStyleIdx="1" presStyleCnt="2"/>
      <dgm:spPr/>
    </dgm:pt>
    <dgm:pt modelId="{AB118904-E1E2-4F88-8CD3-B038C977F2C5}" type="pres">
      <dgm:prSet presAssocID="{5B08B8CE-08EB-44ED-A3B9-69178487D203}" presName="hierChild3" presStyleCnt="0"/>
      <dgm:spPr/>
    </dgm:pt>
    <dgm:pt modelId="{E714399C-17F0-4807-91B7-D625B9389BB7}" type="pres">
      <dgm:prSet presAssocID="{46BB0399-76BB-43D2-9B41-97EDC3E23DC9}" presName="Name19" presStyleLbl="parChTrans1D3" presStyleIdx="2" presStyleCnt="4"/>
      <dgm:spPr/>
    </dgm:pt>
    <dgm:pt modelId="{C3847491-8076-4841-BE4A-B3EB53C4DA73}" type="pres">
      <dgm:prSet presAssocID="{031AA460-468A-4373-BFE1-39111473D1A9}" presName="Name21" presStyleCnt="0"/>
      <dgm:spPr/>
    </dgm:pt>
    <dgm:pt modelId="{1454FC80-1963-4A63-819F-B477D1371A7A}" type="pres">
      <dgm:prSet presAssocID="{031AA460-468A-4373-BFE1-39111473D1A9}" presName="level2Shape" presStyleLbl="node3" presStyleIdx="2" presStyleCnt="4"/>
      <dgm:spPr/>
    </dgm:pt>
    <dgm:pt modelId="{671E0DF1-756B-4053-BBA6-A8176C849287}" type="pres">
      <dgm:prSet presAssocID="{031AA460-468A-4373-BFE1-39111473D1A9}" presName="hierChild3" presStyleCnt="0"/>
      <dgm:spPr/>
    </dgm:pt>
    <dgm:pt modelId="{010A93CA-059D-4885-8EB4-B6CBE28B3446}" type="pres">
      <dgm:prSet presAssocID="{60DAD945-23E1-4B7E-AA32-7521E22BA2F5}" presName="Name19" presStyleLbl="parChTrans1D3" presStyleIdx="3" presStyleCnt="4"/>
      <dgm:spPr/>
    </dgm:pt>
    <dgm:pt modelId="{BAB37A24-F304-4EF9-A163-BEA1F398D2AE}" type="pres">
      <dgm:prSet presAssocID="{21799675-28DF-4FF8-9321-3529B140E860}" presName="Name21" presStyleCnt="0"/>
      <dgm:spPr/>
    </dgm:pt>
    <dgm:pt modelId="{A5DD6AB3-EFD8-4D69-A379-E1CADEB7EE5D}" type="pres">
      <dgm:prSet presAssocID="{21799675-28DF-4FF8-9321-3529B140E860}" presName="level2Shape" presStyleLbl="node3" presStyleIdx="3" presStyleCnt="4"/>
      <dgm:spPr/>
    </dgm:pt>
    <dgm:pt modelId="{45B75647-D960-406C-81F6-37CFDB1A2686}" type="pres">
      <dgm:prSet presAssocID="{21799675-28DF-4FF8-9321-3529B140E860}" presName="hierChild3" presStyleCnt="0"/>
      <dgm:spPr/>
    </dgm:pt>
    <dgm:pt modelId="{23CD68F2-4D03-4C4E-BFB1-3ED372CD358D}" type="pres">
      <dgm:prSet presAssocID="{BF11970D-5F5A-4175-A13A-9BCD9DC03CC7}" presName="bgShapesFlow" presStyleCnt="0"/>
      <dgm:spPr/>
    </dgm:pt>
  </dgm:ptLst>
  <dgm:cxnLst>
    <dgm:cxn modelId="{A2D07E09-756F-4AEC-A4E4-4A694731E4D0}" type="presOf" srcId="{BF11970D-5F5A-4175-A13A-9BCD9DC03CC7}" destId="{7D7CCB13-E80E-4A37-BFD7-6FA9A2E0211E}" srcOrd="0" destOrd="0" presId="urn:microsoft.com/office/officeart/2005/8/layout/hierarchy6"/>
    <dgm:cxn modelId="{111E6011-4042-4ED8-BF43-48C70CC28BDC}" type="presOf" srcId="{091B167B-2DFB-4DEB-8CA5-060D1D502BFA}" destId="{B62F2D12-011D-4671-B687-86C3FB8EA739}" srcOrd="0" destOrd="0" presId="urn:microsoft.com/office/officeart/2005/8/layout/hierarchy6"/>
    <dgm:cxn modelId="{E83A8F17-FA2F-4BFF-B75E-E11A15228751}" type="presOf" srcId="{EEBDD27E-0BDF-472F-BC02-BD8B7E5B9069}" destId="{9E16B759-9E92-412C-BD0A-49411D6DDFB6}" srcOrd="0" destOrd="0" presId="urn:microsoft.com/office/officeart/2005/8/layout/hierarchy6"/>
    <dgm:cxn modelId="{219FD41A-C51E-4705-BDDB-6C70ABB617A9}" type="presOf" srcId="{879186BD-15AA-4B40-A6E1-1341644A48D7}" destId="{F3AEF3B5-315A-4241-BA07-AC7FA0CD8219}" srcOrd="0" destOrd="0" presId="urn:microsoft.com/office/officeart/2005/8/layout/hierarchy6"/>
    <dgm:cxn modelId="{2E463B21-7500-4126-8512-29E2DCFFD658}" srcId="{D30E8D5F-AD6F-4347-8903-E2726DC53912}" destId="{EEBDD27E-0BDF-472F-BC02-BD8B7E5B9069}" srcOrd="0" destOrd="0" parTransId="{B5D47878-8A37-43B8-BF65-6502C97ADA38}" sibTransId="{140996D7-0237-4DBD-A67E-E222932F0967}"/>
    <dgm:cxn modelId="{29DA7A21-4E4B-4957-96C8-91EB49DD9316}" srcId="{BF11970D-5F5A-4175-A13A-9BCD9DC03CC7}" destId="{D30E8D5F-AD6F-4347-8903-E2726DC53912}" srcOrd="0" destOrd="0" parTransId="{72ADDE04-3CF1-4D18-9FCC-717780F56DBA}" sibTransId="{1F0BC5CA-5C90-41F3-AE6B-C8E8BFC37AFE}"/>
    <dgm:cxn modelId="{A7202F2D-2EF3-4981-ADE1-3C2FA2C75139}" type="presOf" srcId="{B5D47878-8A37-43B8-BF65-6502C97ADA38}" destId="{576A5BE6-1C04-44CA-9C56-C7A09AA3BFAD}" srcOrd="0" destOrd="0" presId="urn:microsoft.com/office/officeart/2005/8/layout/hierarchy6"/>
    <dgm:cxn modelId="{E85D2B35-CE24-461F-B0D3-9FF979FC6493}" srcId="{EEBDD27E-0BDF-472F-BC02-BD8B7E5B9069}" destId="{879186BD-15AA-4B40-A6E1-1341644A48D7}" srcOrd="1" destOrd="0" parTransId="{091B167B-2DFB-4DEB-8CA5-060D1D502BFA}" sibTransId="{07C9A178-44F9-4542-B20C-4FAFA5990626}"/>
    <dgm:cxn modelId="{12685137-3CE7-475F-A9A4-118FFA3B090E}" type="presOf" srcId="{44AC2F06-ADFC-4C6C-8CEB-93641BD9900D}" destId="{9286340A-19A1-436C-B7FC-59F0CE8C4CBD}" srcOrd="0" destOrd="0" presId="urn:microsoft.com/office/officeart/2005/8/layout/hierarchy6"/>
    <dgm:cxn modelId="{2186E75D-4CA6-4324-A5E0-D1F21992F4E4}" type="presOf" srcId="{46BB0399-76BB-43D2-9B41-97EDC3E23DC9}" destId="{E714399C-17F0-4807-91B7-D625B9389BB7}" srcOrd="0" destOrd="0" presId="urn:microsoft.com/office/officeart/2005/8/layout/hierarchy6"/>
    <dgm:cxn modelId="{D1715E41-25C7-473B-9CD0-829AD93C6A24}" type="presOf" srcId="{60DAD945-23E1-4B7E-AA32-7521E22BA2F5}" destId="{010A93CA-059D-4885-8EB4-B6CBE28B3446}" srcOrd="0" destOrd="0" presId="urn:microsoft.com/office/officeart/2005/8/layout/hierarchy6"/>
    <dgm:cxn modelId="{BFF78846-FEB5-4E0E-940E-C232F4CA56CE}" srcId="{D30E8D5F-AD6F-4347-8903-E2726DC53912}" destId="{5B08B8CE-08EB-44ED-A3B9-69178487D203}" srcOrd="1" destOrd="0" parTransId="{58AE4452-1B47-4575-9BE3-E0F3385B0C5B}" sibTransId="{71855AB3-060B-431A-85E1-55695FDEAE04}"/>
    <dgm:cxn modelId="{4512906C-3C51-4A7D-BD5E-F49F22625C61}" type="presOf" srcId="{21799675-28DF-4FF8-9321-3529B140E860}" destId="{A5DD6AB3-EFD8-4D69-A379-E1CADEB7EE5D}" srcOrd="0" destOrd="0" presId="urn:microsoft.com/office/officeart/2005/8/layout/hierarchy6"/>
    <dgm:cxn modelId="{64B43B4E-C828-45FB-B378-5A9404850B7F}" type="presOf" srcId="{FE079282-7012-4919-95CA-5535C5D9DE4A}" destId="{D15AF645-2C70-43CF-A519-A2039479A85F}" srcOrd="0" destOrd="0" presId="urn:microsoft.com/office/officeart/2005/8/layout/hierarchy6"/>
    <dgm:cxn modelId="{682DD586-DD23-44A4-A6E8-4F777680148D}" type="presOf" srcId="{5B08B8CE-08EB-44ED-A3B9-69178487D203}" destId="{FF23C9E2-1DD0-442E-B6FB-BC3A42C4BA41}" srcOrd="0" destOrd="0" presId="urn:microsoft.com/office/officeart/2005/8/layout/hierarchy6"/>
    <dgm:cxn modelId="{912FE887-00C4-471C-9DC0-2BD6182720CE}" type="presOf" srcId="{031AA460-468A-4373-BFE1-39111473D1A9}" destId="{1454FC80-1963-4A63-819F-B477D1371A7A}" srcOrd="0" destOrd="0" presId="urn:microsoft.com/office/officeart/2005/8/layout/hierarchy6"/>
    <dgm:cxn modelId="{E660B98C-39B3-4723-89CF-EAEAAA6BCF9B}" srcId="{5B08B8CE-08EB-44ED-A3B9-69178487D203}" destId="{031AA460-468A-4373-BFE1-39111473D1A9}" srcOrd="0" destOrd="0" parTransId="{46BB0399-76BB-43D2-9B41-97EDC3E23DC9}" sibTransId="{995AEE76-5AC4-462F-A9E7-78BF532965A1}"/>
    <dgm:cxn modelId="{0F7FFE9F-EB1E-4342-9A59-BE5A6ED6C93C}" type="presOf" srcId="{58AE4452-1B47-4575-9BE3-E0F3385B0C5B}" destId="{F9D773B8-9F75-48A0-9787-051D97F04982}" srcOrd="0" destOrd="0" presId="urn:microsoft.com/office/officeart/2005/8/layout/hierarchy6"/>
    <dgm:cxn modelId="{EAA78EC0-EFA2-425E-AD52-D6226080727C}" type="presOf" srcId="{D30E8D5F-AD6F-4347-8903-E2726DC53912}" destId="{BC176C0C-02C6-4F5A-B0E2-B9325DE62A68}" srcOrd="0" destOrd="0" presId="urn:microsoft.com/office/officeart/2005/8/layout/hierarchy6"/>
    <dgm:cxn modelId="{C6815CDB-E2BA-4102-B177-F50258968117}" srcId="{EEBDD27E-0BDF-472F-BC02-BD8B7E5B9069}" destId="{FE079282-7012-4919-95CA-5535C5D9DE4A}" srcOrd="0" destOrd="0" parTransId="{44AC2F06-ADFC-4C6C-8CEB-93641BD9900D}" sibTransId="{90ED78A4-312C-4642-826C-C33D9AA6D7B9}"/>
    <dgm:cxn modelId="{7F7816EF-5297-4243-B26C-DCC2B1A63373}" srcId="{5B08B8CE-08EB-44ED-A3B9-69178487D203}" destId="{21799675-28DF-4FF8-9321-3529B140E860}" srcOrd="1" destOrd="0" parTransId="{60DAD945-23E1-4B7E-AA32-7521E22BA2F5}" sibTransId="{7444A1E8-AA8A-4209-8E5E-36521C9F3BF7}"/>
    <dgm:cxn modelId="{F7138C79-3EEB-4C78-9C53-EFDEB55AE2CA}" type="presParOf" srcId="{7D7CCB13-E80E-4A37-BFD7-6FA9A2E0211E}" destId="{32FA4B26-D010-4EC1-9DBF-FC5D694C8D69}" srcOrd="0" destOrd="0" presId="urn:microsoft.com/office/officeart/2005/8/layout/hierarchy6"/>
    <dgm:cxn modelId="{1F157D38-76E9-48DA-A3E5-ABFB27BDE03A}" type="presParOf" srcId="{32FA4B26-D010-4EC1-9DBF-FC5D694C8D69}" destId="{2C27F028-14B6-4CDD-9416-BD303C28A021}" srcOrd="0" destOrd="0" presId="urn:microsoft.com/office/officeart/2005/8/layout/hierarchy6"/>
    <dgm:cxn modelId="{4EA07EFE-977B-4D21-A069-1DA4685DFC96}" type="presParOf" srcId="{2C27F028-14B6-4CDD-9416-BD303C28A021}" destId="{15C5B15A-2E21-4DE0-A678-44C83BDDC572}" srcOrd="0" destOrd="0" presId="urn:microsoft.com/office/officeart/2005/8/layout/hierarchy6"/>
    <dgm:cxn modelId="{747F6CAB-0B52-40CA-8C60-536C6A39D1CD}" type="presParOf" srcId="{15C5B15A-2E21-4DE0-A678-44C83BDDC572}" destId="{BC176C0C-02C6-4F5A-B0E2-B9325DE62A68}" srcOrd="0" destOrd="0" presId="urn:microsoft.com/office/officeart/2005/8/layout/hierarchy6"/>
    <dgm:cxn modelId="{0B21C8DE-8A5E-4049-A57C-E9263B3A6678}" type="presParOf" srcId="{15C5B15A-2E21-4DE0-A678-44C83BDDC572}" destId="{6D7A0ACD-3A22-40FF-9D90-DC1FA0F5D68B}" srcOrd="1" destOrd="0" presId="urn:microsoft.com/office/officeart/2005/8/layout/hierarchy6"/>
    <dgm:cxn modelId="{01BDCF49-0C44-4422-8F7B-2C258E97D401}" type="presParOf" srcId="{6D7A0ACD-3A22-40FF-9D90-DC1FA0F5D68B}" destId="{576A5BE6-1C04-44CA-9C56-C7A09AA3BFAD}" srcOrd="0" destOrd="0" presId="urn:microsoft.com/office/officeart/2005/8/layout/hierarchy6"/>
    <dgm:cxn modelId="{75F29778-21BD-40F1-94EA-9C4318250CE8}" type="presParOf" srcId="{6D7A0ACD-3A22-40FF-9D90-DC1FA0F5D68B}" destId="{F8CCD961-2EF4-4A2F-9EEC-1DDF5C9FDC67}" srcOrd="1" destOrd="0" presId="urn:microsoft.com/office/officeart/2005/8/layout/hierarchy6"/>
    <dgm:cxn modelId="{9FB951F3-75FE-4407-9112-D4F6AB4F0021}" type="presParOf" srcId="{F8CCD961-2EF4-4A2F-9EEC-1DDF5C9FDC67}" destId="{9E16B759-9E92-412C-BD0A-49411D6DDFB6}" srcOrd="0" destOrd="0" presId="urn:microsoft.com/office/officeart/2005/8/layout/hierarchy6"/>
    <dgm:cxn modelId="{49F3DD5D-A05E-4CA3-B1E5-802202683630}" type="presParOf" srcId="{F8CCD961-2EF4-4A2F-9EEC-1DDF5C9FDC67}" destId="{2B5024DF-CDC3-4DBC-BD2A-C77E69DAD639}" srcOrd="1" destOrd="0" presId="urn:microsoft.com/office/officeart/2005/8/layout/hierarchy6"/>
    <dgm:cxn modelId="{8CB75461-B389-4A55-9DAE-AAA7D3AF67FA}" type="presParOf" srcId="{2B5024DF-CDC3-4DBC-BD2A-C77E69DAD639}" destId="{9286340A-19A1-436C-B7FC-59F0CE8C4CBD}" srcOrd="0" destOrd="0" presId="urn:microsoft.com/office/officeart/2005/8/layout/hierarchy6"/>
    <dgm:cxn modelId="{96008AE0-AE07-4FC0-A4AD-EEADD062FF34}" type="presParOf" srcId="{2B5024DF-CDC3-4DBC-BD2A-C77E69DAD639}" destId="{F5383DF8-4583-4BEA-9263-23AF85FE45C2}" srcOrd="1" destOrd="0" presId="urn:microsoft.com/office/officeart/2005/8/layout/hierarchy6"/>
    <dgm:cxn modelId="{DB619337-D589-40BF-80F3-141297C154EF}" type="presParOf" srcId="{F5383DF8-4583-4BEA-9263-23AF85FE45C2}" destId="{D15AF645-2C70-43CF-A519-A2039479A85F}" srcOrd="0" destOrd="0" presId="urn:microsoft.com/office/officeart/2005/8/layout/hierarchy6"/>
    <dgm:cxn modelId="{F85B0BE5-C326-461F-AD48-035FA6EDC1E0}" type="presParOf" srcId="{F5383DF8-4583-4BEA-9263-23AF85FE45C2}" destId="{2B2E2B00-368B-44DE-9474-AD0B7E8B5BCD}" srcOrd="1" destOrd="0" presId="urn:microsoft.com/office/officeart/2005/8/layout/hierarchy6"/>
    <dgm:cxn modelId="{CE866CFE-40E0-4451-8569-ACCAC5AC2EAD}" type="presParOf" srcId="{2B5024DF-CDC3-4DBC-BD2A-C77E69DAD639}" destId="{B62F2D12-011D-4671-B687-86C3FB8EA739}" srcOrd="2" destOrd="0" presId="urn:microsoft.com/office/officeart/2005/8/layout/hierarchy6"/>
    <dgm:cxn modelId="{3D3E3FD3-CEFA-40FC-A936-9CC3C67D623F}" type="presParOf" srcId="{2B5024DF-CDC3-4DBC-BD2A-C77E69DAD639}" destId="{1EB3F25C-A72F-4120-83B6-54D62C0E0638}" srcOrd="3" destOrd="0" presId="urn:microsoft.com/office/officeart/2005/8/layout/hierarchy6"/>
    <dgm:cxn modelId="{FF5609E3-2D31-4D3C-95CB-DA005B72B636}" type="presParOf" srcId="{1EB3F25C-A72F-4120-83B6-54D62C0E0638}" destId="{F3AEF3B5-315A-4241-BA07-AC7FA0CD8219}" srcOrd="0" destOrd="0" presId="urn:microsoft.com/office/officeart/2005/8/layout/hierarchy6"/>
    <dgm:cxn modelId="{04A65437-F005-4337-89CC-D8A87DAC9165}" type="presParOf" srcId="{1EB3F25C-A72F-4120-83B6-54D62C0E0638}" destId="{2BF3333E-EDAC-4FDE-87EF-25042EBAA5F4}" srcOrd="1" destOrd="0" presId="urn:microsoft.com/office/officeart/2005/8/layout/hierarchy6"/>
    <dgm:cxn modelId="{B09CDE93-1685-4F01-954E-32A0D8C53B6A}" type="presParOf" srcId="{6D7A0ACD-3A22-40FF-9D90-DC1FA0F5D68B}" destId="{F9D773B8-9F75-48A0-9787-051D97F04982}" srcOrd="2" destOrd="0" presId="urn:microsoft.com/office/officeart/2005/8/layout/hierarchy6"/>
    <dgm:cxn modelId="{67F79B17-3005-486D-882E-C2A450A86B8E}" type="presParOf" srcId="{6D7A0ACD-3A22-40FF-9D90-DC1FA0F5D68B}" destId="{350FBD1D-BE4C-4DFF-915B-5B01F5C9AC4D}" srcOrd="3" destOrd="0" presId="urn:microsoft.com/office/officeart/2005/8/layout/hierarchy6"/>
    <dgm:cxn modelId="{7EEADFD2-710B-49F7-8BCB-B486A1E578A0}" type="presParOf" srcId="{350FBD1D-BE4C-4DFF-915B-5B01F5C9AC4D}" destId="{FF23C9E2-1DD0-442E-B6FB-BC3A42C4BA41}" srcOrd="0" destOrd="0" presId="urn:microsoft.com/office/officeart/2005/8/layout/hierarchy6"/>
    <dgm:cxn modelId="{5BEADBF5-6ED0-41C3-B2AD-6B4244B6C84E}" type="presParOf" srcId="{350FBD1D-BE4C-4DFF-915B-5B01F5C9AC4D}" destId="{AB118904-E1E2-4F88-8CD3-B038C977F2C5}" srcOrd="1" destOrd="0" presId="urn:microsoft.com/office/officeart/2005/8/layout/hierarchy6"/>
    <dgm:cxn modelId="{F52131F7-2F91-4CC8-BF38-5B16D9DC1361}" type="presParOf" srcId="{AB118904-E1E2-4F88-8CD3-B038C977F2C5}" destId="{E714399C-17F0-4807-91B7-D625B9389BB7}" srcOrd="0" destOrd="0" presId="urn:microsoft.com/office/officeart/2005/8/layout/hierarchy6"/>
    <dgm:cxn modelId="{206D6017-2DCA-419B-A7B8-C62B02CAAD24}" type="presParOf" srcId="{AB118904-E1E2-4F88-8CD3-B038C977F2C5}" destId="{C3847491-8076-4841-BE4A-B3EB53C4DA73}" srcOrd="1" destOrd="0" presId="urn:microsoft.com/office/officeart/2005/8/layout/hierarchy6"/>
    <dgm:cxn modelId="{16E8061A-78A6-4CCB-B0F0-714541E55821}" type="presParOf" srcId="{C3847491-8076-4841-BE4A-B3EB53C4DA73}" destId="{1454FC80-1963-4A63-819F-B477D1371A7A}" srcOrd="0" destOrd="0" presId="urn:microsoft.com/office/officeart/2005/8/layout/hierarchy6"/>
    <dgm:cxn modelId="{CAAE7570-6D5C-41DA-834A-59CB2C049F6A}" type="presParOf" srcId="{C3847491-8076-4841-BE4A-B3EB53C4DA73}" destId="{671E0DF1-756B-4053-BBA6-A8176C849287}" srcOrd="1" destOrd="0" presId="urn:microsoft.com/office/officeart/2005/8/layout/hierarchy6"/>
    <dgm:cxn modelId="{BCDA8432-1FE8-4350-8CF9-6CA84345A985}" type="presParOf" srcId="{AB118904-E1E2-4F88-8CD3-B038C977F2C5}" destId="{010A93CA-059D-4885-8EB4-B6CBE28B3446}" srcOrd="2" destOrd="0" presId="urn:microsoft.com/office/officeart/2005/8/layout/hierarchy6"/>
    <dgm:cxn modelId="{E1949BEB-9DB1-4761-BC09-1BF627D1C32B}" type="presParOf" srcId="{AB118904-E1E2-4F88-8CD3-B038C977F2C5}" destId="{BAB37A24-F304-4EF9-A163-BEA1F398D2AE}" srcOrd="3" destOrd="0" presId="urn:microsoft.com/office/officeart/2005/8/layout/hierarchy6"/>
    <dgm:cxn modelId="{C3BD4FD9-C181-4131-AD5B-D4D8BD3B0418}" type="presParOf" srcId="{BAB37A24-F304-4EF9-A163-BEA1F398D2AE}" destId="{A5DD6AB3-EFD8-4D69-A379-E1CADEB7EE5D}" srcOrd="0" destOrd="0" presId="urn:microsoft.com/office/officeart/2005/8/layout/hierarchy6"/>
    <dgm:cxn modelId="{3F7ED1D6-DC08-4C96-BB28-CD33D89EDDB4}" type="presParOf" srcId="{BAB37A24-F304-4EF9-A163-BEA1F398D2AE}" destId="{45B75647-D960-406C-81F6-37CFDB1A2686}" srcOrd="1" destOrd="0" presId="urn:microsoft.com/office/officeart/2005/8/layout/hierarchy6"/>
    <dgm:cxn modelId="{6A78217D-6542-4C64-826B-8A329360345A}" type="presParOf" srcId="{7D7CCB13-E80E-4A37-BFD7-6FA9A2E0211E}" destId="{23CD68F2-4D03-4C4E-BFB1-3ED372CD358D}" srcOrd="1" destOrd="0" presId="urn:microsoft.com/office/officeart/2005/8/layout/hierarchy6"/>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C176C0C-02C6-4F5A-B0E2-B9325DE62A68}">
      <dsp:nvSpPr>
        <dsp:cNvPr id="0" name=""/>
        <dsp:cNvSpPr/>
      </dsp:nvSpPr>
      <dsp:spPr>
        <a:xfrm>
          <a:off x="2532071" y="224355"/>
          <a:ext cx="1296706" cy="864470"/>
        </a:xfrm>
        <a:prstGeom prst="flowChartAlternateProcess">
          <a:avLst/>
        </a:prstGeom>
        <a:solidFill>
          <a:schemeClr val="accent4">
            <a:lumMod val="20000"/>
            <a:lumOff val="80000"/>
          </a:schemeClr>
        </a:solidFill>
        <a:ln w="19050" cap="flat" cmpd="sng" algn="ctr">
          <a:solidFill>
            <a:scrgbClr r="0" g="0" b="0"/>
          </a:solidFill>
          <a:prstDash val="solid"/>
          <a:miter lim="800000"/>
          <a:extLst>
            <a:ext uri="{C807C97D-BFC1-408E-A445-0C87EB9F89A2}">
              <ask:lineSketchStyleProps xmlns:ask="http://schemas.microsoft.com/office/drawing/2018/sketchyshapes">
                <ask:type>
                  <ask:lineSketchNone/>
                </ask:type>
              </ask:lineSketchStyleProps>
            </a:ext>
          </a:extLst>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rtl="0">
            <a:lnSpc>
              <a:spcPct val="90000"/>
            </a:lnSpc>
            <a:spcBef>
              <a:spcPct val="0"/>
            </a:spcBef>
            <a:spcAft>
              <a:spcPct val="35000"/>
            </a:spcAft>
            <a:buNone/>
          </a:pPr>
          <a:r>
            <a:rPr lang="en-US" sz="1300" kern="1200" dirty="0">
              <a:ln/>
              <a:solidFill>
                <a:schemeClr val="tx1"/>
              </a:solidFill>
              <a:latin typeface="Arial" panose="020B0604020202020204" pitchFamily="34" charset="0"/>
              <a:cs typeface="Arial" panose="020B0604020202020204" pitchFamily="34" charset="0"/>
            </a:rPr>
            <a:t>Power Consumption</a:t>
          </a:r>
        </a:p>
      </dsp:txBody>
      <dsp:txXfrm>
        <a:off x="2574270" y="266554"/>
        <a:ext cx="1212308" cy="780072"/>
      </dsp:txXfrm>
    </dsp:sp>
    <dsp:sp modelId="{576A5BE6-1C04-44CA-9C56-C7A09AA3BFAD}">
      <dsp:nvSpPr>
        <dsp:cNvPr id="0" name=""/>
        <dsp:cNvSpPr/>
      </dsp:nvSpPr>
      <dsp:spPr>
        <a:xfrm>
          <a:off x="1494706" y="1088826"/>
          <a:ext cx="1685718" cy="345788"/>
        </a:xfrm>
        <a:custGeom>
          <a:avLst/>
          <a:gdLst/>
          <a:ahLst/>
          <a:cxnLst/>
          <a:rect l="0" t="0" r="0" b="0"/>
          <a:pathLst>
            <a:path>
              <a:moveTo>
                <a:pt x="1685718" y="0"/>
              </a:moveTo>
              <a:lnTo>
                <a:pt x="1685718" y="172894"/>
              </a:lnTo>
              <a:lnTo>
                <a:pt x="0" y="172894"/>
              </a:lnTo>
              <a:lnTo>
                <a:pt x="0" y="345788"/>
              </a:lnTo>
            </a:path>
          </a:pathLst>
        </a:custGeom>
        <a:noFill/>
        <a:ln w="19050" cap="flat" cmpd="sng" algn="ctr">
          <a:solidFill>
            <a:scrgbClr r="0" g="0" b="0"/>
          </a:solidFill>
          <a:prstDash val="solid"/>
          <a:miter lim="800000"/>
          <a:extLst>
            <a:ext uri="{C807C97D-BFC1-408E-A445-0C87EB9F89A2}">
              <ask:lineSketchStyleProps xmlns:ask="http://schemas.microsoft.com/office/drawing/2018/sketchyshapes">
                <ask:type>
                  <ask:lineSketchNone/>
                </ask:type>
              </ask:lineSketchStyleProps>
            </a:ext>
          </a:extLst>
        </a:ln>
        <a:effectLst/>
      </dsp:spPr>
      <dsp:style>
        <a:lnRef idx="2">
          <a:scrgbClr r="0" g="0" b="0"/>
        </a:lnRef>
        <a:fillRef idx="0">
          <a:scrgbClr r="0" g="0" b="0"/>
        </a:fillRef>
        <a:effectRef idx="0">
          <a:scrgbClr r="0" g="0" b="0"/>
        </a:effectRef>
        <a:fontRef idx="minor"/>
      </dsp:style>
    </dsp:sp>
    <dsp:sp modelId="{9E16B759-9E92-412C-BD0A-49411D6DDFB6}">
      <dsp:nvSpPr>
        <dsp:cNvPr id="0" name=""/>
        <dsp:cNvSpPr/>
      </dsp:nvSpPr>
      <dsp:spPr>
        <a:xfrm>
          <a:off x="846353" y="1434614"/>
          <a:ext cx="1296706" cy="864470"/>
        </a:xfrm>
        <a:prstGeom prst="roundRect">
          <a:avLst>
            <a:gd name="adj" fmla="val 10000"/>
          </a:avLst>
        </a:prstGeom>
        <a:solidFill>
          <a:schemeClr val="accent4">
            <a:lumMod val="20000"/>
            <a:lumOff val="80000"/>
          </a:schemeClr>
        </a:solidFill>
        <a:ln w="19050" cap="flat" cmpd="sng" algn="ctr">
          <a:solidFill>
            <a:scrgbClr r="0" g="0" b="0"/>
          </a:solidFill>
          <a:prstDash val="solid"/>
          <a:miter lim="800000"/>
          <a:extLst>
            <a:ext uri="{C807C97D-BFC1-408E-A445-0C87EB9F89A2}">
              <ask:lineSketchStyleProps xmlns:ask="http://schemas.microsoft.com/office/drawing/2018/sketchyshapes">
                <ask:type>
                  <ask:lineSketchNone/>
                </ask:type>
              </ask:lineSketchStyleProps>
            </a:ext>
          </a:extLst>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rtl="0">
            <a:lnSpc>
              <a:spcPct val="90000"/>
            </a:lnSpc>
            <a:spcBef>
              <a:spcPct val="0"/>
            </a:spcBef>
            <a:spcAft>
              <a:spcPct val="35000"/>
            </a:spcAft>
            <a:buNone/>
          </a:pPr>
          <a:r>
            <a:rPr lang="en-US" sz="1300" kern="1200" dirty="0">
              <a:ln/>
              <a:solidFill>
                <a:schemeClr val="tx1"/>
              </a:solidFill>
              <a:latin typeface="Arial" panose="020B0604020202020204" pitchFamily="34" charset="0"/>
              <a:cs typeface="Arial" panose="020B0604020202020204" pitchFamily="34" charset="0"/>
            </a:rPr>
            <a:t> Daily (aggregated data)</a:t>
          </a:r>
        </a:p>
      </dsp:txBody>
      <dsp:txXfrm>
        <a:off x="871672" y="1459933"/>
        <a:ext cx="1246068" cy="813832"/>
      </dsp:txXfrm>
    </dsp:sp>
    <dsp:sp modelId="{9286340A-19A1-436C-B7FC-59F0CE8C4CBD}">
      <dsp:nvSpPr>
        <dsp:cNvPr id="0" name=""/>
        <dsp:cNvSpPr/>
      </dsp:nvSpPr>
      <dsp:spPr>
        <a:xfrm>
          <a:off x="651847" y="2299085"/>
          <a:ext cx="842859" cy="345788"/>
        </a:xfrm>
        <a:custGeom>
          <a:avLst/>
          <a:gdLst/>
          <a:ahLst/>
          <a:cxnLst/>
          <a:rect l="0" t="0" r="0" b="0"/>
          <a:pathLst>
            <a:path>
              <a:moveTo>
                <a:pt x="842859" y="0"/>
              </a:moveTo>
              <a:lnTo>
                <a:pt x="842859" y="172894"/>
              </a:lnTo>
              <a:lnTo>
                <a:pt x="0" y="172894"/>
              </a:lnTo>
              <a:lnTo>
                <a:pt x="0" y="345788"/>
              </a:lnTo>
            </a:path>
          </a:pathLst>
        </a:custGeom>
        <a:noFill/>
        <a:ln w="19050" cap="flat" cmpd="sng" algn="ctr">
          <a:solidFill>
            <a:scrgbClr r="0" g="0" b="0"/>
          </a:solidFill>
          <a:prstDash val="solid"/>
          <a:miter lim="800000"/>
          <a:extLst>
            <a:ext uri="{C807C97D-BFC1-408E-A445-0C87EB9F89A2}">
              <ask:lineSketchStyleProps xmlns:ask="http://schemas.microsoft.com/office/drawing/2018/sketchyshapes">
                <ask:type>
                  <ask:lineSketchNone/>
                </ask:type>
              </ask:lineSketchStyleProps>
            </a:ext>
          </a:extLst>
        </a:ln>
        <a:effectLst/>
      </dsp:spPr>
      <dsp:style>
        <a:lnRef idx="2">
          <a:scrgbClr r="0" g="0" b="0"/>
        </a:lnRef>
        <a:fillRef idx="0">
          <a:scrgbClr r="0" g="0" b="0"/>
        </a:fillRef>
        <a:effectRef idx="0">
          <a:scrgbClr r="0" g="0" b="0"/>
        </a:effectRef>
        <a:fontRef idx="minor"/>
      </dsp:style>
    </dsp:sp>
    <dsp:sp modelId="{D15AF645-2C70-43CF-A519-A2039479A85F}">
      <dsp:nvSpPr>
        <dsp:cNvPr id="0" name=""/>
        <dsp:cNvSpPr/>
      </dsp:nvSpPr>
      <dsp:spPr>
        <a:xfrm>
          <a:off x="3494" y="2644873"/>
          <a:ext cx="1296706" cy="864470"/>
        </a:xfrm>
        <a:prstGeom prst="roundRect">
          <a:avLst>
            <a:gd name="adj" fmla="val 10000"/>
          </a:avLst>
        </a:prstGeom>
        <a:solidFill>
          <a:schemeClr val="accent4">
            <a:lumMod val="20000"/>
            <a:lumOff val="80000"/>
          </a:schemeClr>
        </a:solidFill>
        <a:ln w="19050" cap="flat" cmpd="sng" algn="ctr">
          <a:solidFill>
            <a:scrgbClr r="0" g="0" b="0"/>
          </a:solidFill>
          <a:prstDash val="solid"/>
          <a:miter lim="800000"/>
          <a:extLst>
            <a:ext uri="{C807C97D-BFC1-408E-A445-0C87EB9F89A2}">
              <ask:lineSketchStyleProps xmlns:ask="http://schemas.microsoft.com/office/drawing/2018/sketchyshapes">
                <ask:type>
                  <ask:lineSketchNone/>
                </ask:type>
              </ask:lineSketchStyleProps>
            </a:ext>
          </a:extLst>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rtl="0">
            <a:lnSpc>
              <a:spcPct val="90000"/>
            </a:lnSpc>
            <a:spcBef>
              <a:spcPct val="0"/>
            </a:spcBef>
            <a:spcAft>
              <a:spcPct val="35000"/>
            </a:spcAft>
            <a:buNone/>
          </a:pPr>
          <a:r>
            <a:rPr lang="en-US" sz="1300" kern="1200">
              <a:ln/>
              <a:solidFill>
                <a:schemeClr val="tx1"/>
              </a:solidFill>
              <a:latin typeface="Arial" panose="020B0604020202020204" pitchFamily="34" charset="0"/>
              <a:cs typeface="Arial" panose="020B0604020202020204" pitchFamily="34" charset="0"/>
            </a:rPr>
            <a:t> ARIMA</a:t>
          </a:r>
          <a:endParaRPr lang="en-US" sz="1300" kern="1200" dirty="0">
            <a:ln/>
            <a:solidFill>
              <a:schemeClr val="tx1"/>
            </a:solidFill>
            <a:latin typeface="Arial" panose="020B0604020202020204" pitchFamily="34" charset="0"/>
            <a:cs typeface="Arial" panose="020B0604020202020204" pitchFamily="34" charset="0"/>
          </a:endParaRPr>
        </a:p>
      </dsp:txBody>
      <dsp:txXfrm>
        <a:off x="28813" y="2670192"/>
        <a:ext cx="1246068" cy="813832"/>
      </dsp:txXfrm>
    </dsp:sp>
    <dsp:sp modelId="{B62F2D12-011D-4671-B687-86C3FB8EA739}">
      <dsp:nvSpPr>
        <dsp:cNvPr id="0" name=""/>
        <dsp:cNvSpPr/>
      </dsp:nvSpPr>
      <dsp:spPr>
        <a:xfrm>
          <a:off x="1494706" y="2299085"/>
          <a:ext cx="842859" cy="345788"/>
        </a:xfrm>
        <a:custGeom>
          <a:avLst/>
          <a:gdLst/>
          <a:ahLst/>
          <a:cxnLst/>
          <a:rect l="0" t="0" r="0" b="0"/>
          <a:pathLst>
            <a:path>
              <a:moveTo>
                <a:pt x="0" y="0"/>
              </a:moveTo>
              <a:lnTo>
                <a:pt x="0" y="172894"/>
              </a:lnTo>
              <a:lnTo>
                <a:pt x="842859" y="172894"/>
              </a:lnTo>
              <a:lnTo>
                <a:pt x="842859" y="345788"/>
              </a:lnTo>
            </a:path>
          </a:pathLst>
        </a:custGeom>
        <a:noFill/>
        <a:ln w="19050" cap="flat" cmpd="sng" algn="ctr">
          <a:solidFill>
            <a:scrgbClr r="0" g="0" b="0"/>
          </a:solidFill>
          <a:prstDash val="solid"/>
          <a:miter lim="800000"/>
          <a:extLst>
            <a:ext uri="{C807C97D-BFC1-408E-A445-0C87EB9F89A2}">
              <ask:lineSketchStyleProps xmlns:ask="http://schemas.microsoft.com/office/drawing/2018/sketchyshapes">
                <ask:type>
                  <ask:lineSketchNone/>
                </ask:type>
              </ask:lineSketchStyleProps>
            </a:ext>
          </a:extLst>
        </a:ln>
        <a:effectLst/>
      </dsp:spPr>
      <dsp:style>
        <a:lnRef idx="2">
          <a:scrgbClr r="0" g="0" b="0"/>
        </a:lnRef>
        <a:fillRef idx="0">
          <a:scrgbClr r="0" g="0" b="0"/>
        </a:fillRef>
        <a:effectRef idx="0">
          <a:scrgbClr r="0" g="0" b="0"/>
        </a:effectRef>
        <a:fontRef idx="minor"/>
      </dsp:style>
    </dsp:sp>
    <dsp:sp modelId="{F3AEF3B5-315A-4241-BA07-AC7FA0CD8219}">
      <dsp:nvSpPr>
        <dsp:cNvPr id="0" name=""/>
        <dsp:cNvSpPr/>
      </dsp:nvSpPr>
      <dsp:spPr>
        <a:xfrm>
          <a:off x="1689212" y="2644873"/>
          <a:ext cx="1296706" cy="864470"/>
        </a:xfrm>
        <a:prstGeom prst="roundRect">
          <a:avLst>
            <a:gd name="adj" fmla="val 10000"/>
          </a:avLst>
        </a:prstGeom>
        <a:solidFill>
          <a:schemeClr val="accent4">
            <a:lumMod val="20000"/>
            <a:lumOff val="80000"/>
          </a:schemeClr>
        </a:solidFill>
        <a:ln w="19050" cap="flat" cmpd="sng" algn="ctr">
          <a:solidFill>
            <a:scrgbClr r="0" g="0" b="0"/>
          </a:solidFill>
          <a:prstDash val="solid"/>
          <a:miter lim="800000"/>
          <a:extLst>
            <a:ext uri="{C807C97D-BFC1-408E-A445-0C87EB9F89A2}">
              <ask:lineSketchStyleProps xmlns:ask="http://schemas.microsoft.com/office/drawing/2018/sketchyshapes">
                <ask:type>
                  <ask:lineSketchNone/>
                </ask:type>
              </ask:lineSketchStyleProps>
            </a:ext>
          </a:extLst>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rtl="0">
            <a:lnSpc>
              <a:spcPct val="90000"/>
            </a:lnSpc>
            <a:spcBef>
              <a:spcPct val="0"/>
            </a:spcBef>
            <a:spcAft>
              <a:spcPct val="35000"/>
            </a:spcAft>
            <a:buNone/>
          </a:pPr>
          <a:r>
            <a:rPr lang="en-US" sz="1300" kern="1200">
              <a:ln/>
              <a:solidFill>
                <a:schemeClr val="tx1"/>
              </a:solidFill>
              <a:latin typeface="Arial" panose="020B0604020202020204" pitchFamily="34" charset="0"/>
              <a:cs typeface="Arial" panose="020B0604020202020204" pitchFamily="34" charset="0"/>
            </a:rPr>
            <a:t> SARIMA</a:t>
          </a:r>
          <a:endParaRPr lang="en-US" sz="1300" kern="1200" dirty="0">
            <a:ln/>
            <a:solidFill>
              <a:schemeClr val="tx1"/>
            </a:solidFill>
            <a:latin typeface="Arial" panose="020B0604020202020204" pitchFamily="34" charset="0"/>
            <a:cs typeface="Arial" panose="020B0604020202020204" pitchFamily="34" charset="0"/>
          </a:endParaRPr>
        </a:p>
      </dsp:txBody>
      <dsp:txXfrm>
        <a:off x="1714531" y="2670192"/>
        <a:ext cx="1246068" cy="813832"/>
      </dsp:txXfrm>
    </dsp:sp>
    <dsp:sp modelId="{F9D773B8-9F75-48A0-9787-051D97F04982}">
      <dsp:nvSpPr>
        <dsp:cNvPr id="0" name=""/>
        <dsp:cNvSpPr/>
      </dsp:nvSpPr>
      <dsp:spPr>
        <a:xfrm>
          <a:off x="3180424" y="1088826"/>
          <a:ext cx="1685718" cy="345788"/>
        </a:xfrm>
        <a:custGeom>
          <a:avLst/>
          <a:gdLst/>
          <a:ahLst/>
          <a:cxnLst/>
          <a:rect l="0" t="0" r="0" b="0"/>
          <a:pathLst>
            <a:path>
              <a:moveTo>
                <a:pt x="0" y="0"/>
              </a:moveTo>
              <a:lnTo>
                <a:pt x="0" y="172894"/>
              </a:lnTo>
              <a:lnTo>
                <a:pt x="1685718" y="172894"/>
              </a:lnTo>
              <a:lnTo>
                <a:pt x="1685718" y="345788"/>
              </a:lnTo>
            </a:path>
          </a:pathLst>
        </a:custGeom>
        <a:noFill/>
        <a:ln w="19050" cap="flat" cmpd="sng" algn="ctr">
          <a:solidFill>
            <a:scrgbClr r="0" g="0" b="0"/>
          </a:solidFill>
          <a:prstDash val="solid"/>
          <a:miter lim="800000"/>
          <a:extLst>
            <a:ext uri="{C807C97D-BFC1-408E-A445-0C87EB9F89A2}">
              <ask:lineSketchStyleProps xmlns:ask="http://schemas.microsoft.com/office/drawing/2018/sketchyshapes">
                <ask:type>
                  <ask:lineSketchNone/>
                </ask:type>
              </ask:lineSketchStyleProps>
            </a:ext>
          </a:extLst>
        </a:ln>
        <a:effectLst/>
      </dsp:spPr>
      <dsp:style>
        <a:lnRef idx="2">
          <a:scrgbClr r="0" g="0" b="0"/>
        </a:lnRef>
        <a:fillRef idx="0">
          <a:scrgbClr r="0" g="0" b="0"/>
        </a:fillRef>
        <a:effectRef idx="0">
          <a:scrgbClr r="0" g="0" b="0"/>
        </a:effectRef>
        <a:fontRef idx="minor"/>
      </dsp:style>
    </dsp:sp>
    <dsp:sp modelId="{FF23C9E2-1DD0-442E-B6FB-BC3A42C4BA41}">
      <dsp:nvSpPr>
        <dsp:cNvPr id="0" name=""/>
        <dsp:cNvSpPr/>
      </dsp:nvSpPr>
      <dsp:spPr>
        <a:xfrm>
          <a:off x="4217790" y="1434614"/>
          <a:ext cx="1296706" cy="864470"/>
        </a:xfrm>
        <a:prstGeom prst="roundRect">
          <a:avLst>
            <a:gd name="adj" fmla="val 10000"/>
          </a:avLst>
        </a:prstGeom>
        <a:solidFill>
          <a:schemeClr val="accent4">
            <a:lumMod val="20000"/>
            <a:lumOff val="80000"/>
          </a:schemeClr>
        </a:solidFill>
        <a:ln w="19050" cap="flat" cmpd="sng" algn="ctr">
          <a:solidFill>
            <a:scrgbClr r="0" g="0" b="0"/>
          </a:solidFill>
          <a:prstDash val="solid"/>
          <a:miter lim="800000"/>
          <a:extLst>
            <a:ext uri="{C807C97D-BFC1-408E-A445-0C87EB9F89A2}">
              <ask:lineSketchStyleProps xmlns:ask="http://schemas.microsoft.com/office/drawing/2018/sketchyshapes">
                <ask:type>
                  <ask:lineSketchNone/>
                </ask:type>
              </ask:lineSketchStyleProps>
            </a:ext>
          </a:extLst>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rtl="0">
            <a:lnSpc>
              <a:spcPct val="90000"/>
            </a:lnSpc>
            <a:spcBef>
              <a:spcPct val="0"/>
            </a:spcBef>
            <a:spcAft>
              <a:spcPct val="35000"/>
            </a:spcAft>
            <a:buNone/>
          </a:pPr>
          <a:r>
            <a:rPr lang="en-US" sz="1300" kern="1200" dirty="0">
              <a:ln/>
              <a:solidFill>
                <a:schemeClr val="tx1"/>
              </a:solidFill>
              <a:latin typeface="Arial" panose="020B0604020202020204" pitchFamily="34" charset="0"/>
              <a:cs typeface="Arial" panose="020B0604020202020204" pitchFamily="34" charset="0"/>
            </a:rPr>
            <a:t> 10 minutes (raw data)</a:t>
          </a:r>
        </a:p>
      </dsp:txBody>
      <dsp:txXfrm>
        <a:off x="4243109" y="1459933"/>
        <a:ext cx="1246068" cy="813832"/>
      </dsp:txXfrm>
    </dsp:sp>
    <dsp:sp modelId="{E714399C-17F0-4807-91B7-D625B9389BB7}">
      <dsp:nvSpPr>
        <dsp:cNvPr id="0" name=""/>
        <dsp:cNvSpPr/>
      </dsp:nvSpPr>
      <dsp:spPr>
        <a:xfrm>
          <a:off x="4023284" y="2299085"/>
          <a:ext cx="842859" cy="345788"/>
        </a:xfrm>
        <a:custGeom>
          <a:avLst/>
          <a:gdLst/>
          <a:ahLst/>
          <a:cxnLst/>
          <a:rect l="0" t="0" r="0" b="0"/>
          <a:pathLst>
            <a:path>
              <a:moveTo>
                <a:pt x="842859" y="0"/>
              </a:moveTo>
              <a:lnTo>
                <a:pt x="842859" y="172894"/>
              </a:lnTo>
              <a:lnTo>
                <a:pt x="0" y="172894"/>
              </a:lnTo>
              <a:lnTo>
                <a:pt x="0" y="345788"/>
              </a:lnTo>
            </a:path>
          </a:pathLst>
        </a:custGeom>
        <a:noFill/>
        <a:ln w="19050" cap="flat" cmpd="sng" algn="ctr">
          <a:solidFill>
            <a:scrgbClr r="0" g="0" b="0"/>
          </a:solidFill>
          <a:prstDash val="solid"/>
          <a:miter lim="800000"/>
          <a:extLst>
            <a:ext uri="{C807C97D-BFC1-408E-A445-0C87EB9F89A2}">
              <ask:lineSketchStyleProps xmlns:ask="http://schemas.microsoft.com/office/drawing/2018/sketchyshapes">
                <ask:type>
                  <ask:lineSketchNone/>
                </ask:type>
              </ask:lineSketchStyleProps>
            </a:ext>
          </a:extLst>
        </a:ln>
        <a:effectLst/>
      </dsp:spPr>
      <dsp:style>
        <a:lnRef idx="2">
          <a:scrgbClr r="0" g="0" b="0"/>
        </a:lnRef>
        <a:fillRef idx="0">
          <a:scrgbClr r="0" g="0" b="0"/>
        </a:fillRef>
        <a:effectRef idx="0">
          <a:scrgbClr r="0" g="0" b="0"/>
        </a:effectRef>
        <a:fontRef idx="minor"/>
      </dsp:style>
    </dsp:sp>
    <dsp:sp modelId="{1454FC80-1963-4A63-819F-B477D1371A7A}">
      <dsp:nvSpPr>
        <dsp:cNvPr id="0" name=""/>
        <dsp:cNvSpPr/>
      </dsp:nvSpPr>
      <dsp:spPr>
        <a:xfrm>
          <a:off x="3374930" y="2644873"/>
          <a:ext cx="1296706" cy="864470"/>
        </a:xfrm>
        <a:prstGeom prst="roundRect">
          <a:avLst>
            <a:gd name="adj" fmla="val 10000"/>
          </a:avLst>
        </a:prstGeom>
        <a:solidFill>
          <a:schemeClr val="accent4">
            <a:lumMod val="20000"/>
            <a:lumOff val="80000"/>
          </a:schemeClr>
        </a:solidFill>
        <a:ln w="19050" cap="flat" cmpd="sng" algn="ctr">
          <a:solidFill>
            <a:scrgbClr r="0" g="0" b="0"/>
          </a:solidFill>
          <a:prstDash val="solid"/>
          <a:miter lim="800000"/>
          <a:extLst>
            <a:ext uri="{C807C97D-BFC1-408E-A445-0C87EB9F89A2}">
              <ask:lineSketchStyleProps xmlns:ask="http://schemas.microsoft.com/office/drawing/2018/sketchyshapes">
                <ask:type>
                  <ask:lineSketchNone/>
                </ask:type>
              </ask:lineSketchStyleProps>
            </a:ext>
          </a:extLst>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rtl="0">
            <a:lnSpc>
              <a:spcPct val="90000"/>
            </a:lnSpc>
            <a:spcBef>
              <a:spcPct val="0"/>
            </a:spcBef>
            <a:spcAft>
              <a:spcPct val="35000"/>
            </a:spcAft>
            <a:buNone/>
          </a:pPr>
          <a:r>
            <a:rPr lang="en-US" sz="1300" kern="1200" dirty="0">
              <a:ln/>
              <a:solidFill>
                <a:schemeClr val="tx1"/>
              </a:solidFill>
              <a:latin typeface="Arial" panose="020B0604020202020204" pitchFamily="34" charset="0"/>
              <a:cs typeface="Arial" panose="020B0604020202020204" pitchFamily="34" charset="0"/>
            </a:rPr>
            <a:t> VAR + ARMA - GARCH</a:t>
          </a:r>
        </a:p>
      </dsp:txBody>
      <dsp:txXfrm>
        <a:off x="3400249" y="2670192"/>
        <a:ext cx="1246068" cy="813832"/>
      </dsp:txXfrm>
    </dsp:sp>
    <dsp:sp modelId="{010A93CA-059D-4885-8EB4-B6CBE28B3446}">
      <dsp:nvSpPr>
        <dsp:cNvPr id="0" name=""/>
        <dsp:cNvSpPr/>
      </dsp:nvSpPr>
      <dsp:spPr>
        <a:xfrm>
          <a:off x="4866143" y="2299085"/>
          <a:ext cx="842859" cy="345788"/>
        </a:xfrm>
        <a:custGeom>
          <a:avLst/>
          <a:gdLst/>
          <a:ahLst/>
          <a:cxnLst/>
          <a:rect l="0" t="0" r="0" b="0"/>
          <a:pathLst>
            <a:path>
              <a:moveTo>
                <a:pt x="0" y="0"/>
              </a:moveTo>
              <a:lnTo>
                <a:pt x="0" y="172894"/>
              </a:lnTo>
              <a:lnTo>
                <a:pt x="842859" y="172894"/>
              </a:lnTo>
              <a:lnTo>
                <a:pt x="842859" y="345788"/>
              </a:lnTo>
            </a:path>
          </a:pathLst>
        </a:custGeom>
        <a:noFill/>
        <a:ln w="19050" cap="flat" cmpd="sng" algn="ctr">
          <a:solidFill>
            <a:scrgbClr r="0" g="0" b="0"/>
          </a:solidFill>
          <a:prstDash val="solid"/>
          <a:miter lim="800000"/>
          <a:extLst>
            <a:ext uri="{C807C97D-BFC1-408E-A445-0C87EB9F89A2}">
              <ask:lineSketchStyleProps xmlns:ask="http://schemas.microsoft.com/office/drawing/2018/sketchyshapes">
                <ask:type>
                  <ask:lineSketchNone/>
                </ask:type>
              </ask:lineSketchStyleProps>
            </a:ext>
          </a:extLst>
        </a:ln>
        <a:effectLst/>
      </dsp:spPr>
      <dsp:style>
        <a:lnRef idx="2">
          <a:scrgbClr r="0" g="0" b="0"/>
        </a:lnRef>
        <a:fillRef idx="0">
          <a:scrgbClr r="0" g="0" b="0"/>
        </a:fillRef>
        <a:effectRef idx="0">
          <a:scrgbClr r="0" g="0" b="0"/>
        </a:effectRef>
        <a:fontRef idx="minor"/>
      </dsp:style>
    </dsp:sp>
    <dsp:sp modelId="{A5DD6AB3-EFD8-4D69-A379-E1CADEB7EE5D}">
      <dsp:nvSpPr>
        <dsp:cNvPr id="0" name=""/>
        <dsp:cNvSpPr/>
      </dsp:nvSpPr>
      <dsp:spPr>
        <a:xfrm>
          <a:off x="5060649" y="2644873"/>
          <a:ext cx="1296706" cy="864470"/>
        </a:xfrm>
        <a:prstGeom prst="roundRect">
          <a:avLst>
            <a:gd name="adj" fmla="val 10000"/>
          </a:avLst>
        </a:prstGeom>
        <a:solidFill>
          <a:schemeClr val="accent4">
            <a:lumMod val="20000"/>
            <a:lumOff val="80000"/>
          </a:schemeClr>
        </a:solidFill>
        <a:ln w="19050" cap="flat" cmpd="sng" algn="ctr">
          <a:solidFill>
            <a:scrgbClr r="0" g="0" b="0"/>
          </a:solidFill>
          <a:prstDash val="solid"/>
          <a:miter lim="800000"/>
          <a:extLst>
            <a:ext uri="{C807C97D-BFC1-408E-A445-0C87EB9F89A2}">
              <ask:lineSketchStyleProps xmlns:ask="http://schemas.microsoft.com/office/drawing/2018/sketchyshapes">
                <ask:type>
                  <ask:lineSketchNone/>
                </ask:type>
              </ask:lineSketchStyleProps>
            </a:ext>
          </a:extLst>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rtl="0">
            <a:lnSpc>
              <a:spcPct val="90000"/>
            </a:lnSpc>
            <a:spcBef>
              <a:spcPct val="0"/>
            </a:spcBef>
            <a:spcAft>
              <a:spcPct val="35000"/>
            </a:spcAft>
            <a:buNone/>
          </a:pPr>
          <a:r>
            <a:rPr lang="en-US" sz="1300" kern="1200" dirty="0">
              <a:ln/>
              <a:solidFill>
                <a:schemeClr val="tx1"/>
              </a:solidFill>
              <a:latin typeface="Arial" panose="020B0604020202020204" pitchFamily="34" charset="0"/>
              <a:cs typeface="Arial" panose="020B0604020202020204" pitchFamily="34" charset="0"/>
            </a:rPr>
            <a:t>Fourier Terms + </a:t>
          </a:r>
          <a:r>
            <a:rPr lang="en-US" sz="1300" kern="1200" dirty="0">
              <a:solidFill>
                <a:schemeClr val="tx1"/>
              </a:solidFill>
              <a:latin typeface="Arial" panose="020B0604020202020204" pitchFamily="34" charset="0"/>
              <a:cs typeface="Arial" panose="020B0604020202020204" pitchFamily="34" charset="0"/>
            </a:rPr>
            <a:t>Exogenous</a:t>
          </a:r>
          <a:r>
            <a:rPr lang="en-US" sz="1300" kern="1200" dirty="0">
              <a:ln/>
              <a:solidFill>
                <a:schemeClr val="tx1"/>
              </a:solidFill>
              <a:latin typeface="Arial" panose="020B0604020202020204" pitchFamily="34" charset="0"/>
              <a:cs typeface="Arial" panose="020B0604020202020204" pitchFamily="34" charset="0"/>
            </a:rPr>
            <a:t> Regressors (Temperature)</a:t>
          </a:r>
        </a:p>
      </dsp:txBody>
      <dsp:txXfrm>
        <a:off x="5085968" y="2670192"/>
        <a:ext cx="1246068" cy="813832"/>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txBody>
          <a:bodyPr/>
          <a:lstStyle/>
          <a:p>
            <a:endParaRPr lang="en-IN"/>
          </a:p>
        </p:txBody>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kaggle.com/datasets/fedesoriano/electric-power-consumption"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iea.org/reports/global-energy-review-2025/electricity?utm_source=chatgpt.com" TargetMode="External"/><Relationship Id="rId2" Type="http://schemas.openxmlformats.org/officeDocument/2006/relationships/slide" Target="../slides/slide2.xml"/><Relationship Id="rId1" Type="http://schemas.openxmlformats.org/officeDocument/2006/relationships/notesMaster" Target="../notesMasters/notesMaster1.xml"/><Relationship Id="rId4" Type="http://schemas.openxmlformats.org/officeDocument/2006/relationships/hyperlink" Target="https://www.sciencedirect.com/science/article/pii/S036054422300991X?utm_source=chatgpt.com"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IN"/>
          </a:p>
        </p:txBody>
      </p:sp>
      <p:sp>
        <p:nvSpPr>
          <p:cNvPr id="57" name="Google Shape;5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u="sng">
                <a:solidFill>
                  <a:schemeClr val="hlink"/>
                </a:solidFill>
                <a:hlinkClick r:id="rId3"/>
              </a:rPr>
              <a:t>https://www.kaggle.com/datasets/fedesoriano/electric-power-consumption</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3a38d805b92_0_2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IN"/>
          </a:p>
        </p:txBody>
      </p:sp>
      <p:sp>
        <p:nvSpPr>
          <p:cNvPr id="111" name="Google Shape;111;g3a38d805b92_0_2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a:extLst>
            <a:ext uri="{FF2B5EF4-FFF2-40B4-BE49-F238E27FC236}">
              <a16:creationId xmlns:a16="http://schemas.microsoft.com/office/drawing/2014/main" id="{DB37AA5F-736B-E12D-39D0-22547414D969}"/>
            </a:ext>
          </a:extLst>
        </p:cNvPr>
        <p:cNvGrpSpPr/>
        <p:nvPr/>
      </p:nvGrpSpPr>
      <p:grpSpPr>
        <a:xfrm>
          <a:off x="0" y="0"/>
          <a:ext cx="0" cy="0"/>
          <a:chOff x="0" y="0"/>
          <a:chExt cx="0" cy="0"/>
        </a:xfrm>
      </p:grpSpPr>
      <p:sp>
        <p:nvSpPr>
          <p:cNvPr id="124" name="Google Shape;124;g3a38d805b92_0_273:notes">
            <a:extLst>
              <a:ext uri="{FF2B5EF4-FFF2-40B4-BE49-F238E27FC236}">
                <a16:creationId xmlns:a16="http://schemas.microsoft.com/office/drawing/2014/main" id="{504CF456-60EB-6624-B3F3-11BCD65F955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IN"/>
          </a:p>
        </p:txBody>
      </p:sp>
      <p:sp>
        <p:nvSpPr>
          <p:cNvPr id="125" name="Google Shape;125;g3a38d805b92_0_273:notes">
            <a:extLst>
              <a:ext uri="{FF2B5EF4-FFF2-40B4-BE49-F238E27FC236}">
                <a16:creationId xmlns:a16="http://schemas.microsoft.com/office/drawing/2014/main" id="{530DE729-53AD-A880-2732-C32EC221200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dirty="0"/>
              <a:t>“For Zone 2, the CCF with temperature shows a very strong seasonal relationship. The peaks repeat almost perfectly every 144 lags, meaning temperature and demand rise and fall together over the daily cycle rather than at a single fixed lag.</a:t>
            </a:r>
          </a:p>
          <a:p>
            <a:r>
              <a:rPr lang="en-US" dirty="0"/>
              <a:t>The MSTL decomposition makes this even clearer. Zone 2 has one of the cleanest daily seasonal patterns in the whole dataset. The trend moves slowly with small weekday–weekend waves, and the remainder is tight with only occasional bursts from short-term usage shifts. This fits the nature of Zone 2, which mixes residential and commercial activity — predictable routine, but a bit of variation in intensity.</a:t>
            </a:r>
          </a:p>
          <a:p>
            <a:r>
              <a:rPr lang="en-US" dirty="0"/>
              <a:t>The residual diagnostics from our Fourier + ARIMA-error model confirm this structure. The residuals stay centered around zero, the ACF is nearly flat, and the histogram is sharply peaked, which means the model captured most of the systematic daily behavior and left behind only minor noise.</a:t>
            </a:r>
          </a:p>
          <a:p>
            <a:r>
              <a:rPr lang="en-US" dirty="0"/>
              <a:t>Overall, Zone 2 behaves as a stable, highly seasonal zone with moderate temperature influence, and it ends up being one of the easier zones to model reliably.”</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571695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“For Zone 2, the </a:t>
            </a:r>
            <a:r>
              <a:rPr lang="en-US" dirty="0" err="1"/>
              <a:t>backtest</a:t>
            </a:r>
            <a:r>
              <a:rPr lang="en-US" dirty="0"/>
              <a:t> shows that our 10-minute Fourier model follows the overall movement well, even though this zone has slightly sharper jumps than Zone 1. The fitted line stays smoother than the raw data but continues to track the direction correctly, which is what we expect — Zone 2 has mixed residential and commercial load, so the intensity shifts day to day, but the underlying intraday rhythm stays stable.</a:t>
            </a:r>
          </a:p>
          <a:p>
            <a:r>
              <a:rPr lang="en-US" dirty="0"/>
              <a:t>In the 3-day forecast, that rhythm shows up very clearly. The peaks and drops happen at the right hours, and the shape of the daily curve matches the last week almost exactly. The model doesn’t chase every spike, but it captures the actual intraday cycle very reliably.</a:t>
            </a:r>
          </a:p>
          <a:p>
            <a:r>
              <a:rPr lang="en-US" dirty="0"/>
              <a:t>So overall, Zone 2 gives us a clean, repeatable daily pattern with a bit more variability, and the model handles that balance really well.”</a:t>
            </a:r>
          </a:p>
          <a:p>
            <a:endParaRPr lang="en-IN" dirty="0"/>
          </a:p>
        </p:txBody>
      </p:sp>
    </p:spTree>
    <p:extLst>
      <p:ext uri="{BB962C8B-B14F-4D97-AF65-F5344CB8AC3E}">
        <p14:creationId xmlns:p14="http://schemas.microsoft.com/office/powerpoint/2010/main" val="28802781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3a38d805b92_0_2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IN"/>
          </a:p>
        </p:txBody>
      </p:sp>
      <p:sp>
        <p:nvSpPr>
          <p:cNvPr id="118" name="Google Shape;118;g3a38d805b92_0_2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a:extLst>
            <a:ext uri="{FF2B5EF4-FFF2-40B4-BE49-F238E27FC236}">
              <a16:creationId xmlns:a16="http://schemas.microsoft.com/office/drawing/2014/main" id="{01D5DF92-C7A3-8F44-1579-7EEC229C4A46}"/>
            </a:ext>
          </a:extLst>
        </p:cNvPr>
        <p:cNvGrpSpPr/>
        <p:nvPr/>
      </p:nvGrpSpPr>
      <p:grpSpPr>
        <a:xfrm>
          <a:off x="0" y="0"/>
          <a:ext cx="0" cy="0"/>
          <a:chOff x="0" y="0"/>
          <a:chExt cx="0" cy="0"/>
        </a:xfrm>
      </p:grpSpPr>
      <p:sp>
        <p:nvSpPr>
          <p:cNvPr id="124" name="Google Shape;124;g3a38d805b92_0_273:notes">
            <a:extLst>
              <a:ext uri="{FF2B5EF4-FFF2-40B4-BE49-F238E27FC236}">
                <a16:creationId xmlns:a16="http://schemas.microsoft.com/office/drawing/2014/main" id="{BF7FAB3E-90BE-A3DD-F082-7545886426A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IN"/>
          </a:p>
        </p:txBody>
      </p:sp>
      <p:sp>
        <p:nvSpPr>
          <p:cNvPr id="125" name="Google Shape;125;g3a38d805b92_0_273:notes">
            <a:extLst>
              <a:ext uri="{FF2B5EF4-FFF2-40B4-BE49-F238E27FC236}">
                <a16:creationId xmlns:a16="http://schemas.microsoft.com/office/drawing/2014/main" id="{8BDF2C41-7FE7-E501-42A4-A1110CFF9BC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en-US" dirty="0"/>
              <a:t>“For Zone 3, the CCF shows the same repeating daily pattern as the other zones, but with much stronger peaks. That means temperature affects this zone more directly, which matches what we see operationally — Zone 3 has more industrial‐type loads that respond sharply to heat.</a:t>
            </a:r>
          </a:p>
          <a:p>
            <a:pPr marL="158750" indent="0">
              <a:buNone/>
            </a:pPr>
            <a:r>
              <a:rPr lang="en-US" dirty="0"/>
              <a:t>The MSTL decomposition confirms this: the daily seasonal component is still dominant, but the remainder is much noisier, with frequent spikes that break the smooth rhythm. The trend also shifts more, showing short, irregular operational changes.</a:t>
            </a:r>
          </a:p>
          <a:p>
            <a:pPr marL="158750" indent="0">
              <a:buNone/>
            </a:pPr>
            <a:r>
              <a:rPr lang="en-US" dirty="0"/>
              <a:t>Our Fourier + ARIMA(0,1,5) model captured the main daily cycle, but the residuals show more volatility left over compared to the other zones. So Zone 3 is still highly seasonal and temperature-sensitive, just much more unpredictable, which makes it the hardest of the three to model cleanly.”</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9810903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“For Zone 3, the </a:t>
            </a:r>
            <a:r>
              <a:rPr lang="en-US" dirty="0" err="1"/>
              <a:t>backtest</a:t>
            </a:r>
            <a:r>
              <a:rPr lang="en-US" dirty="0"/>
              <a:t> highlights the two things that make this zone different: it follows the same intraday cycle as the others, but it also has large, sudden jumps that look more like operational switches. The model tracks the general shape but smooths those abrupt spikes, which is expected — they’re not predictable time-series behavior, they’re one-off shifts in demand.</a:t>
            </a:r>
          </a:p>
          <a:p>
            <a:r>
              <a:rPr lang="en-US" dirty="0"/>
              <a:t>In the short-term forecast, the daily pattern is captured very accurately. Zone 3 rises sharply during active hours and drops hard at night, and the model repeats that timing almost perfectly. What changes is the amplitude — the peaks go much higher and the troughs dip lower than in the other zones — and the forecast reflects that without overreacting.</a:t>
            </a:r>
          </a:p>
          <a:p>
            <a:r>
              <a:rPr lang="en-US" dirty="0"/>
              <a:t>So even though Zone 3 is the most volatile zone, the model still gives a reliable intraday curve for the next few days, which is exactly what’s needed for short-term planning.”</a:t>
            </a:r>
          </a:p>
          <a:p>
            <a:endParaRPr lang="en-IN" dirty="0"/>
          </a:p>
        </p:txBody>
      </p:sp>
    </p:spTree>
    <p:extLst>
      <p:ext uri="{BB962C8B-B14F-4D97-AF65-F5344CB8AC3E}">
        <p14:creationId xmlns:p14="http://schemas.microsoft.com/office/powerpoint/2010/main" val="19676615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3a38d805b92_0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IN"/>
          </a:p>
        </p:txBody>
      </p:sp>
      <p:sp>
        <p:nvSpPr>
          <p:cNvPr id="65" name="Google Shape;65;g3a38d805b92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lnSpc>
                <a:spcPct val="115000"/>
              </a:lnSpc>
              <a:spcBef>
                <a:spcPts val="1200"/>
              </a:spcBef>
              <a:spcAft>
                <a:spcPts val="0"/>
              </a:spcAft>
              <a:buClr>
                <a:schemeClr val="dk1"/>
              </a:buClr>
              <a:buSzPts val="1100"/>
              <a:buChar char="●"/>
            </a:pPr>
            <a:r>
              <a:rPr lang="en-GB">
                <a:solidFill>
                  <a:schemeClr val="dk1"/>
                </a:solidFill>
              </a:rPr>
              <a:t>On global electricity demand growth: the International Energy Agency (IEA) reports that global electricity demand grew by about </a:t>
            </a:r>
            <a:r>
              <a:rPr lang="en-GB" b="1">
                <a:solidFill>
                  <a:schemeClr val="dk1"/>
                </a:solidFill>
              </a:rPr>
              <a:t>2.7 % annually</a:t>
            </a:r>
            <a:r>
              <a:rPr lang="en-GB">
                <a:solidFill>
                  <a:schemeClr val="dk1"/>
                </a:solidFill>
              </a:rPr>
              <a:t> on average (2010-2023) and is projected at ~3.3-3.7 % in 2025-26. </a:t>
            </a:r>
            <a:r>
              <a:rPr lang="en-GB" u="sng">
                <a:solidFill>
                  <a:schemeClr val="hlink"/>
                </a:solidFill>
                <a:hlinkClick r:id="rId3"/>
              </a:rPr>
              <a:t>IEA+2IEA+2</a:t>
            </a:r>
            <a:endParaRPr u="sng">
              <a:solidFill>
                <a:schemeClr val="hlink"/>
              </a:solidFill>
            </a:endParaRPr>
          </a:p>
          <a:p>
            <a:pPr marL="457200" lvl="0" indent="-298450" algn="l" rtl="0">
              <a:lnSpc>
                <a:spcPct val="115000"/>
              </a:lnSpc>
              <a:spcBef>
                <a:spcPts val="0"/>
              </a:spcBef>
              <a:spcAft>
                <a:spcPts val="0"/>
              </a:spcAft>
              <a:buClr>
                <a:schemeClr val="dk1"/>
              </a:buClr>
              <a:buSzPts val="1100"/>
              <a:buChar char="●"/>
            </a:pPr>
            <a:r>
              <a:rPr lang="en-GB">
                <a:solidFill>
                  <a:schemeClr val="dk1"/>
                </a:solidFill>
              </a:rPr>
              <a:t>On weather (temperature / humidity) explaining a large share of electricity load variability: one study indicates that temperature (and implicitly humidity) explains </a:t>
            </a:r>
            <a:r>
              <a:rPr lang="en-GB" b="1">
                <a:solidFill>
                  <a:schemeClr val="dk1"/>
                </a:solidFill>
              </a:rPr>
              <a:t>between 25% and 70%</a:t>
            </a:r>
            <a:r>
              <a:rPr lang="en-GB">
                <a:solidFill>
                  <a:schemeClr val="dk1"/>
                </a:solidFill>
              </a:rPr>
              <a:t> of variability in urban electricity consumption. </a:t>
            </a:r>
            <a:r>
              <a:rPr lang="en-GB" u="sng">
                <a:solidFill>
                  <a:schemeClr val="hlink"/>
                </a:solidFill>
                <a:hlinkClick r:id="rId4"/>
              </a:rPr>
              <a:t>sciencedirect.com</a:t>
            </a:r>
            <a:endParaRPr u="sng">
              <a:solidFill>
                <a:schemeClr val="hlink"/>
              </a:solidFill>
            </a:endParaRPr>
          </a:p>
          <a:p>
            <a:pPr marL="0" lvl="0" indent="0" algn="l" rtl="0">
              <a:lnSpc>
                <a:spcPct val="115000"/>
              </a:lnSpc>
              <a:spcBef>
                <a:spcPts val="1200"/>
              </a:spcBef>
              <a:spcAft>
                <a:spcPts val="0"/>
              </a:spcAft>
              <a:buNone/>
            </a:pP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endParaRPr>
              <a:solidFill>
                <a:schemeClr val="dk1"/>
              </a:solidFill>
            </a:endParaRPr>
          </a:p>
          <a:p>
            <a:pPr marL="0" lvl="0" indent="0" algn="l" rtl="0">
              <a:lnSpc>
                <a:spcPct val="115000"/>
              </a:lnSpc>
              <a:spcBef>
                <a:spcPts val="1400"/>
              </a:spcBef>
              <a:spcAft>
                <a:spcPts val="0"/>
              </a:spcAft>
              <a:buClr>
                <a:schemeClr val="dk1"/>
              </a:buClr>
              <a:buSzPts val="1100"/>
              <a:buFont typeface="Arial"/>
              <a:buNone/>
            </a:pPr>
            <a:r>
              <a:rPr lang="en-GB" b="1">
                <a:solidFill>
                  <a:schemeClr val="dk1"/>
                </a:solidFill>
              </a:rPr>
              <a:t>Rising Electricity Demand</a:t>
            </a:r>
            <a:endParaRPr b="1">
              <a:solidFill>
                <a:schemeClr val="dk1"/>
              </a:solidFill>
            </a:endParaRPr>
          </a:p>
          <a:p>
            <a:pPr marL="457200" lvl="0" indent="-298450" algn="l" rtl="0">
              <a:lnSpc>
                <a:spcPct val="115000"/>
              </a:lnSpc>
              <a:spcBef>
                <a:spcPts val="1200"/>
              </a:spcBef>
              <a:spcAft>
                <a:spcPts val="0"/>
              </a:spcAft>
              <a:buClr>
                <a:schemeClr val="dk1"/>
              </a:buClr>
              <a:buSzPts val="1100"/>
              <a:buChar char="●"/>
            </a:pPr>
            <a:r>
              <a:rPr lang="en-GB">
                <a:solidFill>
                  <a:schemeClr val="dk1"/>
                </a:solidFill>
              </a:rPr>
              <a:t>Rapidly increasing consumption driven by population growth and expanding commercial activity.</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GB">
                <a:solidFill>
                  <a:schemeClr val="dk1"/>
                </a:solidFill>
              </a:rPr>
              <a:t>Accurate forecasting is essential to </a:t>
            </a:r>
            <a:r>
              <a:rPr lang="en-GB" b="1">
                <a:solidFill>
                  <a:schemeClr val="dk1"/>
                </a:solidFill>
              </a:rPr>
              <a:t>prevent overloads</a:t>
            </a:r>
            <a:r>
              <a:rPr lang="en-GB">
                <a:solidFill>
                  <a:schemeClr val="dk1"/>
                </a:solidFill>
              </a:rPr>
              <a:t>, reduce outages, and maintain service quality.</a:t>
            </a:r>
            <a:endParaRPr>
              <a:solidFill>
                <a:schemeClr val="dk1"/>
              </a:solidFill>
            </a:endParaRPr>
          </a:p>
          <a:p>
            <a:pPr marL="0" lvl="0" indent="0" algn="l" rtl="0">
              <a:lnSpc>
                <a:spcPct val="115000"/>
              </a:lnSpc>
              <a:spcBef>
                <a:spcPts val="1400"/>
              </a:spcBef>
              <a:spcAft>
                <a:spcPts val="0"/>
              </a:spcAft>
              <a:buClr>
                <a:schemeClr val="dk1"/>
              </a:buClr>
              <a:buSzPts val="1100"/>
              <a:buFont typeface="Arial"/>
              <a:buNone/>
            </a:pPr>
            <a:r>
              <a:rPr lang="en-GB" b="1">
                <a:solidFill>
                  <a:schemeClr val="dk1"/>
                </a:solidFill>
              </a:rPr>
              <a:t>Strong Weather Sensitivity</a:t>
            </a:r>
            <a:endParaRPr b="1">
              <a:solidFill>
                <a:schemeClr val="dk1"/>
              </a:solidFill>
            </a:endParaRPr>
          </a:p>
          <a:p>
            <a:pPr marL="457200" lvl="0" indent="-298450" algn="l" rtl="0">
              <a:lnSpc>
                <a:spcPct val="115000"/>
              </a:lnSpc>
              <a:spcBef>
                <a:spcPts val="1200"/>
              </a:spcBef>
              <a:spcAft>
                <a:spcPts val="0"/>
              </a:spcAft>
              <a:buClr>
                <a:schemeClr val="dk1"/>
              </a:buClr>
              <a:buSzPts val="1100"/>
              <a:buChar char="●"/>
            </a:pPr>
            <a:r>
              <a:rPr lang="en-GB">
                <a:solidFill>
                  <a:schemeClr val="dk1"/>
                </a:solidFill>
              </a:rPr>
              <a:t>Consumption varies significantly with </a:t>
            </a:r>
            <a:r>
              <a:rPr lang="en-GB" b="1">
                <a:solidFill>
                  <a:schemeClr val="dk1"/>
                </a:solidFill>
              </a:rPr>
              <a:t>temperature, humidity, and seasonal changes</a:t>
            </a:r>
            <a:r>
              <a:rPr lang="en-GB">
                <a:solidFill>
                  <a:schemeClr val="dk1"/>
                </a:solidFill>
              </a:rPr>
              <a:t>.</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GB">
                <a:solidFill>
                  <a:schemeClr val="dk1"/>
                </a:solidFill>
              </a:rPr>
              <a:t>Understanding weather–load relationships helps anticipate </a:t>
            </a:r>
            <a:r>
              <a:rPr lang="en-GB" b="1">
                <a:solidFill>
                  <a:schemeClr val="dk1"/>
                </a:solidFill>
              </a:rPr>
              <a:t>summer peaks and winter variations</a:t>
            </a:r>
            <a:r>
              <a:rPr lang="en-GB">
                <a:solidFill>
                  <a:schemeClr val="dk1"/>
                </a:solidFill>
              </a:rPr>
              <a:t>.</a:t>
            </a:r>
            <a:endParaRPr>
              <a:solidFill>
                <a:schemeClr val="dk1"/>
              </a:solidFill>
            </a:endParaRPr>
          </a:p>
          <a:p>
            <a:pPr marL="0" lvl="0" indent="0" algn="l" rtl="0">
              <a:lnSpc>
                <a:spcPct val="115000"/>
              </a:lnSpc>
              <a:spcBef>
                <a:spcPts val="1400"/>
              </a:spcBef>
              <a:spcAft>
                <a:spcPts val="0"/>
              </a:spcAft>
              <a:buClr>
                <a:schemeClr val="dk1"/>
              </a:buClr>
              <a:buSzPts val="1100"/>
              <a:buFont typeface="Arial"/>
              <a:buNone/>
            </a:pPr>
            <a:r>
              <a:rPr lang="en-GB" b="1">
                <a:solidFill>
                  <a:schemeClr val="dk1"/>
                </a:solidFill>
              </a:rPr>
              <a:t>National Energy Vulnerability</a:t>
            </a:r>
            <a:endParaRPr b="1">
              <a:solidFill>
                <a:schemeClr val="dk1"/>
              </a:solidFill>
            </a:endParaRPr>
          </a:p>
          <a:p>
            <a:pPr marL="457200" lvl="0" indent="-298450" algn="l" rtl="0">
              <a:lnSpc>
                <a:spcPct val="115000"/>
              </a:lnSpc>
              <a:spcBef>
                <a:spcPts val="1200"/>
              </a:spcBef>
              <a:spcAft>
                <a:spcPts val="0"/>
              </a:spcAft>
              <a:buClr>
                <a:schemeClr val="dk1"/>
              </a:buClr>
              <a:buSzPts val="1100"/>
              <a:buChar char="●"/>
            </a:pPr>
            <a:r>
              <a:rPr lang="en-GB">
                <a:solidFill>
                  <a:schemeClr val="dk1"/>
                </a:solidFill>
              </a:rPr>
              <a:t>Morocco relies heavily on </a:t>
            </a:r>
            <a:r>
              <a:rPr lang="en-GB" b="1">
                <a:solidFill>
                  <a:schemeClr val="dk1"/>
                </a:solidFill>
              </a:rPr>
              <a:t>imported fuel</a:t>
            </a:r>
            <a:r>
              <a:rPr lang="en-GB">
                <a:solidFill>
                  <a:schemeClr val="dk1"/>
                </a:solidFill>
              </a:rPr>
              <a:t> since the refinery shutdown (2015).</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GB">
                <a:solidFill>
                  <a:schemeClr val="dk1"/>
                </a:solidFill>
              </a:rPr>
              <a:t>Efficient demand management reduces import costs and supports </a:t>
            </a:r>
            <a:r>
              <a:rPr lang="en-GB" b="1">
                <a:solidFill>
                  <a:schemeClr val="dk1"/>
                </a:solidFill>
              </a:rPr>
              <a:t>energy security</a:t>
            </a:r>
            <a:r>
              <a:rPr lang="en-GB">
                <a:solidFill>
                  <a:schemeClr val="dk1"/>
                </a:solidFill>
              </a:rPr>
              <a:t>.</a:t>
            </a:r>
            <a:endParaRPr>
              <a:solidFill>
                <a:schemeClr val="dk1"/>
              </a:solidFill>
            </a:endParaRPr>
          </a:p>
          <a:p>
            <a:pPr marL="0" lvl="0" indent="0" algn="l" rtl="0">
              <a:lnSpc>
                <a:spcPct val="115000"/>
              </a:lnSpc>
              <a:spcBef>
                <a:spcPts val="1400"/>
              </a:spcBef>
              <a:spcAft>
                <a:spcPts val="0"/>
              </a:spcAft>
              <a:buClr>
                <a:schemeClr val="dk1"/>
              </a:buClr>
              <a:buSzPts val="1100"/>
              <a:buFont typeface="Arial"/>
              <a:buNone/>
            </a:pPr>
            <a:r>
              <a:rPr lang="en-GB" b="1">
                <a:solidFill>
                  <a:schemeClr val="dk1"/>
                </a:solidFill>
              </a:rPr>
              <a:t>Urban Expansion &amp; Infrastructure Pressure</a:t>
            </a:r>
            <a:endParaRPr b="1">
              <a:solidFill>
                <a:schemeClr val="dk1"/>
              </a:solidFill>
            </a:endParaRPr>
          </a:p>
          <a:p>
            <a:pPr marL="457200" lvl="0" indent="-298450" algn="l" rtl="0">
              <a:lnSpc>
                <a:spcPct val="115000"/>
              </a:lnSpc>
              <a:spcBef>
                <a:spcPts val="1200"/>
              </a:spcBef>
              <a:spcAft>
                <a:spcPts val="0"/>
              </a:spcAft>
              <a:buClr>
                <a:schemeClr val="dk1"/>
              </a:buClr>
              <a:buSzPts val="1100"/>
              <a:buChar char="●"/>
            </a:pPr>
            <a:r>
              <a:rPr lang="en-GB">
                <a:solidFill>
                  <a:schemeClr val="dk1"/>
                </a:solidFill>
              </a:rPr>
              <a:t>Growing households, industrial zones, and public services increase the load on local networks.</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GB">
                <a:solidFill>
                  <a:schemeClr val="dk1"/>
                </a:solidFill>
              </a:rPr>
              <a:t>Time-series insights help determine </a:t>
            </a:r>
            <a:r>
              <a:rPr lang="en-GB" b="1">
                <a:solidFill>
                  <a:schemeClr val="dk1"/>
                </a:solidFill>
              </a:rPr>
              <a:t>where and when grid reinforcements are needed</a:t>
            </a:r>
            <a:r>
              <a:rPr lang="en-GB">
                <a:solidFill>
                  <a:schemeClr val="dk1"/>
                </a:solidFill>
              </a:rPr>
              <a:t>.</a:t>
            </a:r>
            <a:endParaRPr>
              <a:solidFill>
                <a:schemeClr val="dk1"/>
              </a:solidFill>
            </a:endParaRPr>
          </a:p>
          <a:p>
            <a:pPr marL="457200" lvl="0" indent="0" algn="l" rtl="0">
              <a:lnSpc>
                <a:spcPct val="115000"/>
              </a:lnSpc>
              <a:spcBef>
                <a:spcPts val="1400"/>
              </a:spcBef>
              <a:spcAft>
                <a:spcPts val="0"/>
              </a:spcAft>
              <a:buNone/>
            </a:pPr>
            <a:r>
              <a:rPr lang="en-GB">
                <a:solidFill>
                  <a:schemeClr val="dk1"/>
                </a:solidFill>
              </a:rPr>
              <a:t>By </a:t>
            </a:r>
            <a:r>
              <a:rPr lang="en-GB" b="1">
                <a:solidFill>
                  <a:schemeClr val="dk1"/>
                </a:solidFill>
              </a:rPr>
              <a:t>2050</a:t>
            </a:r>
            <a:r>
              <a:rPr lang="en-GB">
                <a:solidFill>
                  <a:schemeClr val="dk1"/>
                </a:solidFill>
              </a:rPr>
              <a:t>, about </a:t>
            </a:r>
            <a:r>
              <a:rPr lang="en-GB" b="1">
                <a:solidFill>
                  <a:schemeClr val="dk1"/>
                </a:solidFill>
              </a:rPr>
              <a:t>68% of the global population</a:t>
            </a:r>
            <a:r>
              <a:rPr lang="en-GB">
                <a:solidFill>
                  <a:schemeClr val="dk1"/>
                </a:solidFill>
              </a:rPr>
              <a:t> will live in cities (United Nations).</a:t>
            </a:r>
            <a:endParaRPr>
              <a:solidFill>
                <a:schemeClr val="dk1"/>
              </a:solidFill>
            </a:endParaRPr>
          </a:p>
          <a:p>
            <a:pPr marL="0" lvl="0" indent="0" algn="l" rtl="0">
              <a:lnSpc>
                <a:spcPct val="115000"/>
              </a:lnSpc>
              <a:spcBef>
                <a:spcPts val="1400"/>
              </a:spcBef>
              <a:spcAft>
                <a:spcPts val="0"/>
              </a:spcAft>
              <a:buClr>
                <a:schemeClr val="dk1"/>
              </a:buClr>
              <a:buSzPts val="1100"/>
              <a:buFont typeface="Arial"/>
              <a:buNone/>
            </a:pPr>
            <a:r>
              <a:rPr lang="en-GB" sz="1300" b="1">
                <a:solidFill>
                  <a:schemeClr val="dk1"/>
                </a:solidFill>
              </a:rPr>
              <a:t>Weather Influence</a:t>
            </a:r>
            <a:endParaRPr>
              <a:solidFill>
                <a:schemeClr val="dk1"/>
              </a:solidFill>
            </a:endParaRPr>
          </a:p>
          <a:p>
            <a:pPr marL="0" lvl="0" indent="0" algn="l" rtl="0">
              <a:lnSpc>
                <a:spcPct val="115000"/>
              </a:lnSpc>
              <a:spcBef>
                <a:spcPts val="400"/>
              </a:spcBef>
              <a:spcAft>
                <a:spcPts val="0"/>
              </a:spcAft>
              <a:buClr>
                <a:schemeClr val="dk1"/>
              </a:buClr>
              <a:buSzPts val="1100"/>
              <a:buFont typeface="Arial"/>
              <a:buNone/>
            </a:pPr>
            <a:r>
              <a:rPr lang="en-GB" b="1">
                <a:solidFill>
                  <a:schemeClr val="dk1"/>
                </a:solidFill>
              </a:rPr>
              <a:t>Weather explains up to 70% of load variation:</a:t>
            </a:r>
            <a:r>
              <a:rPr lang="en-GB">
                <a:solidFill>
                  <a:schemeClr val="dk1"/>
                </a:solidFill>
              </a:rPr>
              <a:t> Energy journal study, ScienceDirect, </a:t>
            </a:r>
            <a:r>
              <a:rPr lang="en-GB" i="1">
                <a:solidFill>
                  <a:schemeClr val="dk1"/>
                </a:solidFill>
              </a:rPr>
              <a:t>Impact of temperature on electricity consumption</a:t>
            </a:r>
            <a:endParaRPr i="1">
              <a:solidFill>
                <a:schemeClr val="dk1"/>
              </a:solidFill>
            </a:endParaRPr>
          </a:p>
          <a:p>
            <a:pPr marL="457200" lvl="0" indent="0" algn="l" rtl="0">
              <a:lnSpc>
                <a:spcPct val="115000"/>
              </a:lnSpc>
              <a:spcBef>
                <a:spcPts val="1400"/>
              </a:spcBef>
              <a:spcAft>
                <a:spcPts val="0"/>
              </a:spcAft>
              <a:buNone/>
            </a:pPr>
            <a:endParaRPr>
              <a:solidFill>
                <a:schemeClr val="dk1"/>
              </a:solidFill>
            </a:endParaRPr>
          </a:p>
          <a:p>
            <a:pPr marL="0" lvl="0" indent="0" algn="l" rtl="0">
              <a:lnSpc>
                <a:spcPct val="115000"/>
              </a:lnSpc>
              <a:spcBef>
                <a:spcPts val="1400"/>
              </a:spcBef>
              <a:spcAft>
                <a:spcPts val="0"/>
              </a:spcAft>
              <a:buClr>
                <a:schemeClr val="dk1"/>
              </a:buClr>
              <a:buSzPts val="1100"/>
              <a:buFont typeface="Arial"/>
              <a:buNone/>
            </a:pPr>
            <a:r>
              <a:rPr lang="en-GB" sz="1300" b="1">
                <a:solidFill>
                  <a:schemeClr val="dk1"/>
                </a:solidFill>
              </a:rPr>
              <a:t>Rising Demand</a:t>
            </a:r>
            <a:endParaRPr sz="1300" b="1">
              <a:solidFill>
                <a:schemeClr val="dk1"/>
              </a:solidFill>
            </a:endParaRPr>
          </a:p>
          <a:p>
            <a:pPr marL="0" lvl="0" indent="0" algn="l" rtl="0">
              <a:lnSpc>
                <a:spcPct val="115000"/>
              </a:lnSpc>
              <a:spcBef>
                <a:spcPts val="400"/>
              </a:spcBef>
              <a:spcAft>
                <a:spcPts val="0"/>
              </a:spcAft>
              <a:buClr>
                <a:schemeClr val="dk1"/>
              </a:buClr>
              <a:buSzPts val="1100"/>
              <a:buFont typeface="Arial"/>
              <a:buNone/>
            </a:pPr>
            <a:r>
              <a:rPr lang="en-GB" b="1">
                <a:solidFill>
                  <a:schemeClr val="dk1"/>
                </a:solidFill>
              </a:rPr>
              <a:t>Global electricity demand (~2.5–3% annual growth):</a:t>
            </a:r>
            <a:r>
              <a:rPr lang="en-GB">
                <a:solidFill>
                  <a:schemeClr val="dk1"/>
                </a:solidFill>
              </a:rPr>
              <a:t> International Energy Agency (IEA), </a:t>
            </a:r>
            <a:r>
              <a:rPr lang="en-GB" i="1">
                <a:solidFill>
                  <a:schemeClr val="dk1"/>
                </a:solidFill>
              </a:rPr>
              <a:t>Global Energy Review</a:t>
            </a:r>
            <a:r>
              <a:rPr lang="en-GB">
                <a:solidFill>
                  <a:schemeClr val="dk1"/>
                </a:solidFill>
              </a:rPr>
              <a:t>.</a:t>
            </a:r>
            <a:endParaRPr sz="1300" b="1">
              <a:solidFill>
                <a:schemeClr val="dk1"/>
              </a:solidFill>
            </a:endParaRPr>
          </a:p>
          <a:p>
            <a:pPr marL="457200" lvl="0" indent="0" algn="l" rtl="0">
              <a:lnSpc>
                <a:spcPct val="115000"/>
              </a:lnSpc>
              <a:spcBef>
                <a:spcPts val="1400"/>
              </a:spcBef>
              <a:spcAft>
                <a:spcPts val="0"/>
              </a:spcAft>
              <a:buClr>
                <a:schemeClr val="dk1"/>
              </a:buClr>
              <a:buSzPts val="1100"/>
              <a:buFont typeface="Arial"/>
              <a:buNone/>
            </a:pPr>
            <a:endParaRPr sz="1300" b="1">
              <a:solidFill>
                <a:schemeClr val="dk1"/>
              </a:solidFill>
            </a:endParaRPr>
          </a:p>
          <a:p>
            <a:pPr marL="0" lvl="0" indent="0" algn="l" rtl="0">
              <a:lnSpc>
                <a:spcPct val="115000"/>
              </a:lnSpc>
              <a:spcBef>
                <a:spcPts val="1400"/>
              </a:spcBef>
              <a:spcAft>
                <a:spcPts val="0"/>
              </a:spcAft>
              <a:buClr>
                <a:schemeClr val="dk1"/>
              </a:buClr>
              <a:buSzPts val="1100"/>
              <a:buFont typeface="Arial"/>
              <a:buNone/>
            </a:pPr>
            <a:r>
              <a:rPr lang="en-GB" sz="1300" b="1">
                <a:solidFill>
                  <a:schemeClr val="dk1"/>
                </a:solidFill>
              </a:rPr>
              <a:t>Energy Dependency</a:t>
            </a:r>
            <a:endParaRPr>
              <a:solidFill>
                <a:schemeClr val="dk1"/>
              </a:solidFill>
            </a:endParaRPr>
          </a:p>
          <a:p>
            <a:pPr marL="0" lvl="0" indent="0" algn="l" rtl="0">
              <a:lnSpc>
                <a:spcPct val="115000"/>
              </a:lnSpc>
              <a:spcBef>
                <a:spcPts val="1400"/>
              </a:spcBef>
              <a:spcAft>
                <a:spcPts val="0"/>
              </a:spcAft>
              <a:buClr>
                <a:schemeClr val="dk1"/>
              </a:buClr>
              <a:buSzPts val="1100"/>
              <a:buFont typeface="Arial"/>
              <a:buNone/>
            </a:pPr>
            <a:endParaRPr sz="1300" b="1">
              <a:solidFill>
                <a:schemeClr val="dk1"/>
              </a:solidFill>
            </a:endParaRPr>
          </a:p>
          <a:p>
            <a:pPr marL="457200" lvl="0" indent="0" algn="l" rtl="0">
              <a:lnSpc>
                <a:spcPct val="115000"/>
              </a:lnSpc>
              <a:spcBef>
                <a:spcPts val="1400"/>
              </a:spcBef>
              <a:spcAft>
                <a:spcPts val="0"/>
              </a:spcAft>
              <a:buClr>
                <a:schemeClr val="dk1"/>
              </a:buClr>
              <a:buSzPts val="1100"/>
              <a:buFont typeface="Arial"/>
              <a:buNone/>
            </a:pPr>
            <a:endParaRPr sz="1300" b="1">
              <a:solidFill>
                <a:schemeClr val="dk1"/>
              </a:solidFill>
            </a:endParaRPr>
          </a:p>
          <a:p>
            <a:pPr marL="0" lvl="0" indent="0" algn="l" rtl="0">
              <a:lnSpc>
                <a:spcPct val="115000"/>
              </a:lnSpc>
              <a:spcBef>
                <a:spcPts val="400"/>
              </a:spcBef>
              <a:spcAft>
                <a:spcPts val="0"/>
              </a:spcAft>
              <a:buClr>
                <a:schemeClr val="dk1"/>
              </a:buClr>
              <a:buSzPts val="1100"/>
              <a:buFont typeface="Arial"/>
              <a:buNone/>
            </a:pPr>
            <a:endParaRPr>
              <a:solidFill>
                <a:schemeClr val="dk1"/>
              </a:solidFill>
            </a:endParaRPr>
          </a:p>
          <a:p>
            <a:pPr marL="0" lvl="0" indent="0" algn="l" rtl="0">
              <a:spcBef>
                <a:spcPts val="120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g3a38d805b92_0_2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IN"/>
          </a:p>
        </p:txBody>
      </p:sp>
      <p:sp>
        <p:nvSpPr>
          <p:cNvPr id="75" name="Google Shape;75;g3a38d805b92_0_2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a:extLst>
            <a:ext uri="{FF2B5EF4-FFF2-40B4-BE49-F238E27FC236}">
              <a16:creationId xmlns:a16="http://schemas.microsoft.com/office/drawing/2014/main" id="{98738DA6-F01A-6BD7-72B4-9EB34972382E}"/>
            </a:ext>
          </a:extLst>
        </p:cNvPr>
        <p:cNvGrpSpPr/>
        <p:nvPr/>
      </p:nvGrpSpPr>
      <p:grpSpPr>
        <a:xfrm>
          <a:off x="0" y="0"/>
          <a:ext cx="0" cy="0"/>
          <a:chOff x="0" y="0"/>
          <a:chExt cx="0" cy="0"/>
        </a:xfrm>
      </p:grpSpPr>
      <p:sp>
        <p:nvSpPr>
          <p:cNvPr id="124" name="Google Shape;124;g3a38d805b92_0_273:notes">
            <a:extLst>
              <a:ext uri="{FF2B5EF4-FFF2-40B4-BE49-F238E27FC236}">
                <a16:creationId xmlns:a16="http://schemas.microsoft.com/office/drawing/2014/main" id="{D3F0FC99-C8E5-90B4-262D-2DD98DC5FE9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IN"/>
          </a:p>
        </p:txBody>
      </p:sp>
      <p:sp>
        <p:nvSpPr>
          <p:cNvPr id="125" name="Google Shape;125;g3a38d805b92_0_273:notes">
            <a:extLst>
              <a:ext uri="{FF2B5EF4-FFF2-40B4-BE49-F238E27FC236}">
                <a16:creationId xmlns:a16="http://schemas.microsoft.com/office/drawing/2014/main" id="{3D58269B-268B-B375-6E7B-49AFC249C59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925154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3a38d805b92_0_3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IN"/>
          </a:p>
        </p:txBody>
      </p:sp>
      <p:sp>
        <p:nvSpPr>
          <p:cNvPr id="90" name="Google Shape;90;g3a38d805b92_0_3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3a38d805b92_0_2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IN"/>
          </a:p>
        </p:txBody>
      </p:sp>
      <p:sp>
        <p:nvSpPr>
          <p:cNvPr id="97" name="Google Shape;97;g3a38d805b92_0_2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“When we broke down the temperature series, the ACF showed a very slow decay with clear waves at the 144-lag mark, which matches a strong daily pattern in the weather. The PACF drops off quickly, meaning there isn’t much short-term autoregressive structure beyond that daily cycle. And the EACF grid basically confirmed the same thing — there’s no clean ARMA shape here. The takeaway for us was that temperature is a smooth, highly seasonal driver, not a noisy one, so it’s better treated as a regressor rather than something needing its own complex ARMA modeling.”</a:t>
            </a: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3a38d805b92_0_2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IN"/>
          </a:p>
        </p:txBody>
      </p:sp>
      <p:sp>
        <p:nvSpPr>
          <p:cNvPr id="104" name="Google Shape;104;g3a38d805b92_0_2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3a38d805b92_0_2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IN"/>
          </a:p>
        </p:txBody>
      </p:sp>
      <p:sp>
        <p:nvSpPr>
          <p:cNvPr id="125" name="Google Shape;125;g3a38d805b92_0_2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en-US" sz="1100" b="0" i="0" u="none" strike="noStrike" cap="none" dirty="0">
                <a:solidFill>
                  <a:srgbClr val="000000"/>
                </a:solidFill>
                <a:effectLst/>
                <a:latin typeface="Arial"/>
                <a:ea typeface="Arial"/>
                <a:cs typeface="Arial"/>
                <a:sym typeface="Arial"/>
              </a:rPr>
              <a:t>“For Zone 1, we started by checking how temperature interacts with power usage. The CCF on the left shows there is some connection, but it’s quite small. You can see those repeating bumps at the daily rhythm, which means temperature isn’t driving consumption — the daily routine is. People use power in Zone 1 in a very patterned way, and weather only nudges that pattern a little.</a:t>
            </a:r>
          </a:p>
          <a:p>
            <a:pPr marL="158750" indent="0">
              <a:buNone/>
            </a:pPr>
            <a:r>
              <a:rPr lang="en-US" sz="1100" b="0" i="0" u="none" strike="noStrike" cap="none" dirty="0">
                <a:solidFill>
                  <a:srgbClr val="000000"/>
                </a:solidFill>
                <a:effectLst/>
                <a:latin typeface="Arial"/>
                <a:ea typeface="Arial"/>
                <a:cs typeface="Arial"/>
                <a:sym typeface="Arial"/>
              </a:rPr>
              <a:t>On the right, the MSTL decomposition made the structure even clearer. The raw line at the top looks messy, but once it’s broken down you see the story:</a:t>
            </a:r>
          </a:p>
          <a:p>
            <a:pPr marL="158750" indent="0">
              <a:buNone/>
            </a:pPr>
            <a:r>
              <a:rPr lang="en-US" sz="1100" b="0" i="0" u="none" strike="noStrike" cap="none" dirty="0">
                <a:solidFill>
                  <a:srgbClr val="000000"/>
                </a:solidFill>
                <a:effectLst/>
                <a:latin typeface="Arial"/>
                <a:ea typeface="Arial"/>
                <a:cs typeface="Arial"/>
                <a:sym typeface="Arial"/>
              </a:rPr>
              <a:t>– the trend barely moves,</a:t>
            </a:r>
          </a:p>
          <a:p>
            <a:pPr marL="158750" indent="0">
              <a:buNone/>
            </a:pPr>
            <a:r>
              <a:rPr lang="en-US" sz="1100" b="0" i="0" u="none" strike="noStrike" cap="none" dirty="0">
                <a:solidFill>
                  <a:srgbClr val="000000"/>
                </a:solidFill>
                <a:effectLst/>
                <a:latin typeface="Arial"/>
                <a:ea typeface="Arial"/>
                <a:cs typeface="Arial"/>
                <a:sym typeface="Arial"/>
              </a:rPr>
              <a:t>– the seasonal component is almost perfectly consistent every single day,</a:t>
            </a:r>
          </a:p>
          <a:p>
            <a:pPr marL="158750" indent="0">
              <a:buNone/>
            </a:pPr>
            <a:r>
              <a:rPr lang="en-US" sz="1100" b="0" i="0" u="none" strike="noStrike" cap="none" dirty="0">
                <a:solidFill>
                  <a:srgbClr val="000000"/>
                </a:solidFill>
                <a:effectLst/>
                <a:latin typeface="Arial"/>
                <a:ea typeface="Arial"/>
                <a:cs typeface="Arial"/>
                <a:sym typeface="Arial"/>
              </a:rPr>
              <a:t>– and the remainder is tiny bursts of noise.</a:t>
            </a:r>
          </a:p>
          <a:p>
            <a:pPr marL="158750" indent="0">
              <a:buNone/>
            </a:pPr>
            <a:r>
              <a:rPr lang="en-US" sz="1100" b="0" i="0" u="none" strike="noStrike" cap="none" dirty="0">
                <a:solidFill>
                  <a:srgbClr val="000000"/>
                </a:solidFill>
                <a:effectLst/>
                <a:latin typeface="Arial"/>
                <a:ea typeface="Arial"/>
                <a:cs typeface="Arial"/>
                <a:sym typeface="Arial"/>
              </a:rPr>
              <a:t>That told us Zone 1 is basically a clean, predictable daily cycle with no strong long-term drift.</a:t>
            </a:r>
          </a:p>
          <a:p>
            <a:pPr marL="158750" indent="0">
              <a:buNone/>
            </a:pPr>
            <a:r>
              <a:rPr lang="en-US" sz="1100" b="0" i="0" u="none" strike="noStrike" cap="none" dirty="0">
                <a:solidFill>
                  <a:srgbClr val="000000"/>
                </a:solidFill>
                <a:effectLst/>
                <a:latin typeface="Arial"/>
                <a:ea typeface="Arial"/>
                <a:cs typeface="Arial"/>
                <a:sym typeface="Arial"/>
              </a:rPr>
              <a:t>Based on that structure, the model that ended up fitting best here was an ARIMA(3,1,2). It’s a simple model, but it captures that repeating pattern while still adapting to small shifts from day to day.</a:t>
            </a:r>
          </a:p>
          <a:p>
            <a:pPr marL="158750" indent="0">
              <a:buNone/>
            </a:pPr>
            <a:r>
              <a:rPr lang="en-US" sz="1100" b="0" i="0" u="none" strike="noStrike" cap="none" dirty="0">
                <a:solidFill>
                  <a:srgbClr val="000000"/>
                </a:solidFill>
                <a:effectLst/>
                <a:latin typeface="Arial"/>
                <a:ea typeface="Arial"/>
                <a:cs typeface="Arial"/>
                <a:sym typeface="Arial"/>
              </a:rPr>
              <a:t>And you can see that in the diagnostics at the bottom: the residuals stay tightly around zero, the ACF looks almost flat, and the distribution is extremely narrow. That’s what you want to see — it means the model has absorbed the daily pattern, and the leftover noise is just random.</a:t>
            </a:r>
          </a:p>
          <a:p>
            <a:pPr marL="158750" indent="0">
              <a:buNone/>
            </a:pPr>
            <a:r>
              <a:rPr lang="en-US" sz="1100" b="0" i="0" u="none" strike="noStrike" cap="none" dirty="0">
                <a:solidFill>
                  <a:srgbClr val="000000"/>
                </a:solidFill>
                <a:effectLst/>
                <a:latin typeface="Arial"/>
                <a:ea typeface="Arial"/>
                <a:cs typeface="Arial"/>
                <a:sym typeface="Arial"/>
              </a:rPr>
              <a:t>So this slide essentially confirmed two things for Zone 1: the behavior is highly routine, and a moderately flexible ARIMA model was all we needed to track those small variations around a stable daily cycle.”</a:t>
            </a:r>
          </a:p>
          <a:p>
            <a:pPr marL="0" lvl="0" indent="0" algn="l" rtl="0">
              <a:spcBef>
                <a:spcPts val="0"/>
              </a:spcBef>
              <a:spcAft>
                <a:spcPts val="0"/>
              </a:spcAft>
              <a:buNone/>
            </a:pP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“For Zone 1, the </a:t>
            </a:r>
            <a:r>
              <a:rPr lang="en-US" dirty="0" err="1"/>
              <a:t>backtest</a:t>
            </a:r>
            <a:r>
              <a:rPr lang="en-US" dirty="0"/>
              <a:t> shows that our 10-minute model — using Fourier seasonality and temperature — tracks the overall intraday movement really well. The fitted line is smoother than the raw data, but it keeps the correct shape the whole time, which tells us the model isn’t drifting or missing major shifts.</a:t>
            </a:r>
          </a:p>
          <a:p>
            <a:r>
              <a:rPr lang="en-US" dirty="0"/>
              <a:t>In the 3-day forecast on the right, you can see the strength of this approach: the model repeats the intraday cycle almost perfectly. The peaks and drops happen at the right hours, and the amplitude is realistic.</a:t>
            </a:r>
          </a:p>
          <a:p>
            <a:r>
              <a:rPr lang="en-US" dirty="0"/>
              <a:t>So the main takeaway for Zone 1 is that the intraday pattern completely dominates the behavior, and once the model learns that 24-hour cycle, it produces very stable and reliable short-term forecasts.”</a:t>
            </a:r>
          </a:p>
          <a:p>
            <a:endParaRPr lang="en-IN" dirty="0"/>
          </a:p>
        </p:txBody>
      </p:sp>
    </p:spTree>
    <p:extLst>
      <p:ext uri="{BB962C8B-B14F-4D97-AF65-F5344CB8AC3E}">
        <p14:creationId xmlns:p14="http://schemas.microsoft.com/office/powerpoint/2010/main" val="42892978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95FAFB-0AEE-0B1A-3483-EC543A169E7C}"/>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endParaRPr lang="en-IN"/>
          </a:p>
        </p:txBody>
      </p:sp>
      <p:sp>
        <p:nvSpPr>
          <p:cNvPr id="3" name="Subtitle 2">
            <a:extLst>
              <a:ext uri="{FF2B5EF4-FFF2-40B4-BE49-F238E27FC236}">
                <a16:creationId xmlns:a16="http://schemas.microsoft.com/office/drawing/2014/main" id="{1021F807-6151-DDDB-FD52-1F78F56E1738}"/>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4BF0E67B-456F-2CEB-F619-4C78E9D264F5}"/>
              </a:ext>
            </a:extLst>
          </p:cNvPr>
          <p:cNvSpPr>
            <a:spLocks noGrp="1"/>
          </p:cNvSpPr>
          <p:nvPr>
            <p:ph type="dt" sz="half" idx="10"/>
          </p:nvPr>
        </p:nvSpPr>
        <p:spPr/>
        <p:txBody>
          <a:bodyPr/>
          <a:lstStyle/>
          <a:p>
            <a:fld id="{B5DDC229-B10F-4B6D-A9B6-986ACAA842A2}" type="datetimeFigureOut">
              <a:rPr lang="en-IN" smtClean="0"/>
              <a:t>17-11-2025</a:t>
            </a:fld>
            <a:endParaRPr lang="en-IN"/>
          </a:p>
        </p:txBody>
      </p:sp>
      <p:sp>
        <p:nvSpPr>
          <p:cNvPr id="5" name="Footer Placeholder 4">
            <a:extLst>
              <a:ext uri="{FF2B5EF4-FFF2-40B4-BE49-F238E27FC236}">
                <a16:creationId xmlns:a16="http://schemas.microsoft.com/office/drawing/2014/main" id="{28210929-6A57-B6DD-1E3E-A9EF002287A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6CE895E-C9DC-FBA5-4F9B-3D1E2B9989B5}"/>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2780284678"/>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B79EE1-54B6-0586-6368-22B498B1C5A8}"/>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A3ACF79C-3AEA-AEEE-EDFD-83DEB29326F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D18F842-8FDD-674F-0D45-E717085491FF}"/>
              </a:ext>
            </a:extLst>
          </p:cNvPr>
          <p:cNvSpPr>
            <a:spLocks noGrp="1"/>
          </p:cNvSpPr>
          <p:nvPr>
            <p:ph type="dt" sz="half" idx="10"/>
          </p:nvPr>
        </p:nvSpPr>
        <p:spPr/>
        <p:txBody>
          <a:bodyPr/>
          <a:lstStyle/>
          <a:p>
            <a:fld id="{B5DDC229-B10F-4B6D-A9B6-986ACAA842A2}" type="datetimeFigureOut">
              <a:rPr lang="en-IN" smtClean="0"/>
              <a:t>17-11-2025</a:t>
            </a:fld>
            <a:endParaRPr lang="en-IN"/>
          </a:p>
        </p:txBody>
      </p:sp>
      <p:sp>
        <p:nvSpPr>
          <p:cNvPr id="5" name="Footer Placeholder 4">
            <a:extLst>
              <a:ext uri="{FF2B5EF4-FFF2-40B4-BE49-F238E27FC236}">
                <a16:creationId xmlns:a16="http://schemas.microsoft.com/office/drawing/2014/main" id="{1259133B-FD25-9F51-2903-5385182858E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A883942-9E8B-B060-3B00-AD54A6186942}"/>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2266832174"/>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1B9A6DF-76B0-5E6C-9B74-EB827FACF67B}"/>
              </a:ext>
            </a:extLst>
          </p:cNvPr>
          <p:cNvSpPr>
            <a:spLocks noGrp="1"/>
          </p:cNvSpPr>
          <p:nvPr>
            <p:ph type="title" orient="vert"/>
          </p:nvPr>
        </p:nvSpPr>
        <p:spPr>
          <a:xfrm>
            <a:off x="6543675" y="273844"/>
            <a:ext cx="1971675" cy="4358879"/>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EEC43113-5ADB-90AB-5686-221EE95F8770}"/>
              </a:ext>
            </a:extLst>
          </p:cNvPr>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8FDB29F-24EF-AA13-4AA6-A0E2B693E427}"/>
              </a:ext>
            </a:extLst>
          </p:cNvPr>
          <p:cNvSpPr>
            <a:spLocks noGrp="1"/>
          </p:cNvSpPr>
          <p:nvPr>
            <p:ph type="dt" sz="half" idx="10"/>
          </p:nvPr>
        </p:nvSpPr>
        <p:spPr/>
        <p:txBody>
          <a:bodyPr/>
          <a:lstStyle/>
          <a:p>
            <a:fld id="{B5DDC229-B10F-4B6D-A9B6-986ACAA842A2}" type="datetimeFigureOut">
              <a:rPr lang="en-IN" smtClean="0"/>
              <a:t>17-11-2025</a:t>
            </a:fld>
            <a:endParaRPr lang="en-IN"/>
          </a:p>
        </p:txBody>
      </p:sp>
      <p:sp>
        <p:nvSpPr>
          <p:cNvPr id="5" name="Footer Placeholder 4">
            <a:extLst>
              <a:ext uri="{FF2B5EF4-FFF2-40B4-BE49-F238E27FC236}">
                <a16:creationId xmlns:a16="http://schemas.microsoft.com/office/drawing/2014/main" id="{422E48E9-26A0-F94E-E360-390F24A185D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C01DFA2-5DAB-FCFB-7A2E-03162B9702C5}"/>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855688224"/>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8"/>
        <p:cNvGrpSpPr/>
        <p:nvPr/>
      </p:nvGrpSpPr>
      <p:grpSpPr>
        <a:xfrm>
          <a:off x="0" y="0"/>
          <a:ext cx="0" cy="0"/>
          <a:chOff x="0" y="0"/>
          <a:chExt cx="0" cy="0"/>
        </a:xfrm>
      </p:grpSpPr>
      <p:sp>
        <p:nvSpPr>
          <p:cNvPr id="20" name="Google Shape;20;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1" name="Google Shape;21;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2" name="Google Shape;22;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25299820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F5D617-F78B-2218-9B3B-2E8D1A6D692F}"/>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8772AACE-2028-2F7C-FE3C-4363D53A7AD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3BD7DCA-BD85-EAF4-F24F-CB45B163989B}"/>
              </a:ext>
            </a:extLst>
          </p:cNvPr>
          <p:cNvSpPr>
            <a:spLocks noGrp="1"/>
          </p:cNvSpPr>
          <p:nvPr>
            <p:ph type="dt" sz="half" idx="10"/>
          </p:nvPr>
        </p:nvSpPr>
        <p:spPr/>
        <p:txBody>
          <a:bodyPr/>
          <a:lstStyle/>
          <a:p>
            <a:fld id="{B5DDC229-B10F-4B6D-A9B6-986ACAA842A2}" type="datetimeFigureOut">
              <a:rPr lang="en-IN" smtClean="0"/>
              <a:t>17-11-2025</a:t>
            </a:fld>
            <a:endParaRPr lang="en-IN"/>
          </a:p>
        </p:txBody>
      </p:sp>
      <p:sp>
        <p:nvSpPr>
          <p:cNvPr id="5" name="Footer Placeholder 4">
            <a:extLst>
              <a:ext uri="{FF2B5EF4-FFF2-40B4-BE49-F238E27FC236}">
                <a16:creationId xmlns:a16="http://schemas.microsoft.com/office/drawing/2014/main" id="{F4247D56-26A0-ECB6-1053-DF640C70640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81FB7A5-0240-9CB7-C6E7-5D82FC947FC6}"/>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717466887"/>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F977F0-8E1D-F8E1-3BB5-2DB8C45514EC}"/>
              </a:ext>
            </a:extLst>
          </p:cNvPr>
          <p:cNvSpPr>
            <a:spLocks noGrp="1"/>
          </p:cNvSpPr>
          <p:nvPr>
            <p:ph type="title"/>
          </p:nvPr>
        </p:nvSpPr>
        <p:spPr>
          <a:xfrm>
            <a:off x="623888" y="1282304"/>
            <a:ext cx="7886700" cy="2139553"/>
          </a:xfrm>
        </p:spPr>
        <p:txBody>
          <a:bodyPr anchor="b"/>
          <a:lstStyle>
            <a:lvl1pPr>
              <a:defRPr sz="45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5E2CB639-662C-1464-3DFF-374A40550ADB}"/>
              </a:ext>
            </a:extLst>
          </p:cNvPr>
          <p:cNvSpPr>
            <a:spLocks noGrp="1"/>
          </p:cNvSpPr>
          <p:nvPr>
            <p:ph type="body" idx="1"/>
          </p:nvPr>
        </p:nvSpPr>
        <p:spPr>
          <a:xfrm>
            <a:off x="623888" y="3442098"/>
            <a:ext cx="7886700" cy="1125140"/>
          </a:xfrm>
        </p:spPr>
        <p:txBody>
          <a:bodyPr/>
          <a:lstStyle>
            <a:lvl1pPr marL="0" indent="0">
              <a:buNone/>
              <a:defRPr sz="1800">
                <a:solidFill>
                  <a:schemeClr val="tx1">
                    <a:tint val="82000"/>
                  </a:schemeClr>
                </a:solidFill>
              </a:defRPr>
            </a:lvl1pPr>
            <a:lvl2pPr marL="342900" indent="0">
              <a:buNone/>
              <a:defRPr sz="1500">
                <a:solidFill>
                  <a:schemeClr val="tx1">
                    <a:tint val="82000"/>
                  </a:schemeClr>
                </a:solidFill>
              </a:defRPr>
            </a:lvl2pPr>
            <a:lvl3pPr marL="685800" indent="0">
              <a:buNone/>
              <a:defRPr sz="1350">
                <a:solidFill>
                  <a:schemeClr val="tx1">
                    <a:tint val="82000"/>
                  </a:schemeClr>
                </a:solidFill>
              </a:defRPr>
            </a:lvl3pPr>
            <a:lvl4pPr marL="1028700" indent="0">
              <a:buNone/>
              <a:defRPr sz="1200">
                <a:solidFill>
                  <a:schemeClr val="tx1">
                    <a:tint val="82000"/>
                  </a:schemeClr>
                </a:solidFill>
              </a:defRPr>
            </a:lvl4pPr>
            <a:lvl5pPr marL="1371600" indent="0">
              <a:buNone/>
              <a:defRPr sz="1200">
                <a:solidFill>
                  <a:schemeClr val="tx1">
                    <a:tint val="82000"/>
                  </a:schemeClr>
                </a:solidFill>
              </a:defRPr>
            </a:lvl5pPr>
            <a:lvl6pPr marL="1714500" indent="0">
              <a:buNone/>
              <a:defRPr sz="1200">
                <a:solidFill>
                  <a:schemeClr val="tx1">
                    <a:tint val="82000"/>
                  </a:schemeClr>
                </a:solidFill>
              </a:defRPr>
            </a:lvl6pPr>
            <a:lvl7pPr marL="2057400" indent="0">
              <a:buNone/>
              <a:defRPr sz="1200">
                <a:solidFill>
                  <a:schemeClr val="tx1">
                    <a:tint val="82000"/>
                  </a:schemeClr>
                </a:solidFill>
              </a:defRPr>
            </a:lvl7pPr>
            <a:lvl8pPr marL="2400300" indent="0">
              <a:buNone/>
              <a:defRPr sz="1200">
                <a:solidFill>
                  <a:schemeClr val="tx1">
                    <a:tint val="82000"/>
                  </a:schemeClr>
                </a:solidFill>
              </a:defRPr>
            </a:lvl8pPr>
            <a:lvl9pPr marL="2743200" indent="0">
              <a:buNone/>
              <a:defRPr sz="12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B52DC2F-6C13-6853-EEAF-A719EE2CD324}"/>
              </a:ext>
            </a:extLst>
          </p:cNvPr>
          <p:cNvSpPr>
            <a:spLocks noGrp="1"/>
          </p:cNvSpPr>
          <p:nvPr>
            <p:ph type="dt" sz="half" idx="10"/>
          </p:nvPr>
        </p:nvSpPr>
        <p:spPr/>
        <p:txBody>
          <a:bodyPr/>
          <a:lstStyle/>
          <a:p>
            <a:fld id="{B5DDC229-B10F-4B6D-A9B6-986ACAA842A2}" type="datetimeFigureOut">
              <a:rPr lang="en-IN" smtClean="0"/>
              <a:t>17-11-2025</a:t>
            </a:fld>
            <a:endParaRPr lang="en-IN"/>
          </a:p>
        </p:txBody>
      </p:sp>
      <p:sp>
        <p:nvSpPr>
          <p:cNvPr id="5" name="Footer Placeholder 4">
            <a:extLst>
              <a:ext uri="{FF2B5EF4-FFF2-40B4-BE49-F238E27FC236}">
                <a16:creationId xmlns:a16="http://schemas.microsoft.com/office/drawing/2014/main" id="{F02A941D-1F5A-C9FB-3AE0-D171055A618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D1D144C-ACAA-D8E7-95D3-4C470A823042}"/>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1056505186"/>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B196-BFF5-2F60-3C33-F9F349C4F405}"/>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B40691F9-10ED-7666-8DEE-23D84733AE3A}"/>
              </a:ext>
            </a:extLst>
          </p:cNvPr>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A0179C8A-76F0-EBE2-1283-2957E0495A84}"/>
              </a:ext>
            </a:extLst>
          </p:cNvPr>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FCA5788D-B9BB-310C-3C25-5F1EFE9A533B}"/>
              </a:ext>
            </a:extLst>
          </p:cNvPr>
          <p:cNvSpPr>
            <a:spLocks noGrp="1"/>
          </p:cNvSpPr>
          <p:nvPr>
            <p:ph type="dt" sz="half" idx="10"/>
          </p:nvPr>
        </p:nvSpPr>
        <p:spPr/>
        <p:txBody>
          <a:bodyPr/>
          <a:lstStyle/>
          <a:p>
            <a:fld id="{B5DDC229-B10F-4B6D-A9B6-986ACAA842A2}" type="datetimeFigureOut">
              <a:rPr lang="en-IN" smtClean="0"/>
              <a:t>17-11-2025</a:t>
            </a:fld>
            <a:endParaRPr lang="en-IN"/>
          </a:p>
        </p:txBody>
      </p:sp>
      <p:sp>
        <p:nvSpPr>
          <p:cNvPr id="6" name="Footer Placeholder 5">
            <a:extLst>
              <a:ext uri="{FF2B5EF4-FFF2-40B4-BE49-F238E27FC236}">
                <a16:creationId xmlns:a16="http://schemas.microsoft.com/office/drawing/2014/main" id="{E1F99F04-3DFB-9D74-BABC-39E793E18C9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8E10752-9BF8-EB84-28C8-4B686D82EE3C}"/>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3998336770"/>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CA84C2-51F8-DC5C-1FA4-DF3B7AD34902}"/>
              </a:ext>
            </a:extLst>
          </p:cNvPr>
          <p:cNvSpPr>
            <a:spLocks noGrp="1"/>
          </p:cNvSpPr>
          <p:nvPr>
            <p:ph type="title"/>
          </p:nvPr>
        </p:nvSpPr>
        <p:spPr>
          <a:xfrm>
            <a:off x="629841" y="273844"/>
            <a:ext cx="7886700" cy="994172"/>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2343E076-F1C6-6AB4-B2C9-63CBBB62B510}"/>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8BC4B686-752B-5420-A00E-4A4E7DA377D2}"/>
              </a:ext>
            </a:extLst>
          </p:cNvPr>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B73850A8-885A-1B5C-7AC7-373AD77AC3FB}"/>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140A45DF-0A32-2408-0617-848B71B3B9AE}"/>
              </a:ext>
            </a:extLst>
          </p:cNvPr>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8177CE6D-7BA8-4FB9-B60A-D733F3089FEB}"/>
              </a:ext>
            </a:extLst>
          </p:cNvPr>
          <p:cNvSpPr>
            <a:spLocks noGrp="1"/>
          </p:cNvSpPr>
          <p:nvPr>
            <p:ph type="dt" sz="half" idx="10"/>
          </p:nvPr>
        </p:nvSpPr>
        <p:spPr/>
        <p:txBody>
          <a:bodyPr/>
          <a:lstStyle/>
          <a:p>
            <a:fld id="{B5DDC229-B10F-4B6D-A9B6-986ACAA842A2}" type="datetimeFigureOut">
              <a:rPr lang="en-IN" smtClean="0"/>
              <a:t>17-11-2025</a:t>
            </a:fld>
            <a:endParaRPr lang="en-IN"/>
          </a:p>
        </p:txBody>
      </p:sp>
      <p:sp>
        <p:nvSpPr>
          <p:cNvPr id="8" name="Footer Placeholder 7">
            <a:extLst>
              <a:ext uri="{FF2B5EF4-FFF2-40B4-BE49-F238E27FC236}">
                <a16:creationId xmlns:a16="http://schemas.microsoft.com/office/drawing/2014/main" id="{85718C75-9568-0960-7F41-D20264289C94}"/>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F0A1E141-450F-5A89-2B98-2C9E7B8293DD}"/>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4060870395"/>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CA998E-E373-509D-406B-4456464BE763}"/>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220CE1E2-5F1E-FC3A-FD55-13638F9A79F0}"/>
              </a:ext>
            </a:extLst>
          </p:cNvPr>
          <p:cNvSpPr>
            <a:spLocks noGrp="1"/>
          </p:cNvSpPr>
          <p:nvPr>
            <p:ph type="dt" sz="half" idx="10"/>
          </p:nvPr>
        </p:nvSpPr>
        <p:spPr/>
        <p:txBody>
          <a:bodyPr/>
          <a:lstStyle/>
          <a:p>
            <a:fld id="{B5DDC229-B10F-4B6D-A9B6-986ACAA842A2}" type="datetimeFigureOut">
              <a:rPr lang="en-IN" smtClean="0"/>
              <a:t>17-11-2025</a:t>
            </a:fld>
            <a:endParaRPr lang="en-IN"/>
          </a:p>
        </p:txBody>
      </p:sp>
      <p:sp>
        <p:nvSpPr>
          <p:cNvPr id="4" name="Footer Placeholder 3">
            <a:extLst>
              <a:ext uri="{FF2B5EF4-FFF2-40B4-BE49-F238E27FC236}">
                <a16:creationId xmlns:a16="http://schemas.microsoft.com/office/drawing/2014/main" id="{B5F56F86-CA8D-29FB-0E21-DBB10F7C2CAE}"/>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79FED82C-E99B-B96F-C4CB-C6E98D5854EA}"/>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1017751550"/>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969551F-F483-4B1B-9CF0-FDEB07A69E9B}"/>
              </a:ext>
            </a:extLst>
          </p:cNvPr>
          <p:cNvSpPr>
            <a:spLocks noGrp="1"/>
          </p:cNvSpPr>
          <p:nvPr>
            <p:ph type="dt" sz="half" idx="10"/>
          </p:nvPr>
        </p:nvSpPr>
        <p:spPr/>
        <p:txBody>
          <a:bodyPr/>
          <a:lstStyle/>
          <a:p>
            <a:fld id="{B5DDC229-B10F-4B6D-A9B6-986ACAA842A2}" type="datetimeFigureOut">
              <a:rPr lang="en-IN" smtClean="0"/>
              <a:t>17-11-2025</a:t>
            </a:fld>
            <a:endParaRPr lang="en-IN"/>
          </a:p>
        </p:txBody>
      </p:sp>
      <p:sp>
        <p:nvSpPr>
          <p:cNvPr id="3" name="Footer Placeholder 2">
            <a:extLst>
              <a:ext uri="{FF2B5EF4-FFF2-40B4-BE49-F238E27FC236}">
                <a16:creationId xmlns:a16="http://schemas.microsoft.com/office/drawing/2014/main" id="{5CA76A92-47EA-F874-EFD7-48A2246C9FE0}"/>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3E1E7379-4033-F277-638B-890FD07E68E9}"/>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2025507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9C57B5-CFFF-DD76-7D05-3F82BF6BB6DF}"/>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5ED30D54-B04B-CF0B-F32B-9F542B68CCA6}"/>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1917C303-5C2E-BF28-7033-F51E722D37DF}"/>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EAFAC4C9-EF8D-6905-A5A2-52AFF7A4B9B5}"/>
              </a:ext>
            </a:extLst>
          </p:cNvPr>
          <p:cNvSpPr>
            <a:spLocks noGrp="1"/>
          </p:cNvSpPr>
          <p:nvPr>
            <p:ph type="dt" sz="half" idx="10"/>
          </p:nvPr>
        </p:nvSpPr>
        <p:spPr/>
        <p:txBody>
          <a:bodyPr/>
          <a:lstStyle/>
          <a:p>
            <a:fld id="{B5DDC229-B10F-4B6D-A9B6-986ACAA842A2}" type="datetimeFigureOut">
              <a:rPr lang="en-IN" smtClean="0"/>
              <a:t>17-11-2025</a:t>
            </a:fld>
            <a:endParaRPr lang="en-IN"/>
          </a:p>
        </p:txBody>
      </p:sp>
      <p:sp>
        <p:nvSpPr>
          <p:cNvPr id="6" name="Footer Placeholder 5">
            <a:extLst>
              <a:ext uri="{FF2B5EF4-FFF2-40B4-BE49-F238E27FC236}">
                <a16:creationId xmlns:a16="http://schemas.microsoft.com/office/drawing/2014/main" id="{B8DE20C7-BC2F-B29A-56D7-8AFE141F7F26}"/>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CA8B0DB-F625-E0EA-F9C0-6B0DF97EA251}"/>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1443371596"/>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AAD12-D912-73F2-4181-77291A68B667}"/>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7055530C-6A50-9F6A-51DB-A6079B14C7B7}"/>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IN"/>
          </a:p>
        </p:txBody>
      </p:sp>
      <p:sp>
        <p:nvSpPr>
          <p:cNvPr id="4" name="Text Placeholder 3">
            <a:extLst>
              <a:ext uri="{FF2B5EF4-FFF2-40B4-BE49-F238E27FC236}">
                <a16:creationId xmlns:a16="http://schemas.microsoft.com/office/drawing/2014/main" id="{1FDD40C9-FF36-242E-75EF-F9CBADFF6E61}"/>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697C0064-1B1C-FBD7-30B7-3E62DCEDC905}"/>
              </a:ext>
            </a:extLst>
          </p:cNvPr>
          <p:cNvSpPr>
            <a:spLocks noGrp="1"/>
          </p:cNvSpPr>
          <p:nvPr>
            <p:ph type="dt" sz="half" idx="10"/>
          </p:nvPr>
        </p:nvSpPr>
        <p:spPr/>
        <p:txBody>
          <a:bodyPr/>
          <a:lstStyle/>
          <a:p>
            <a:fld id="{B5DDC229-B10F-4B6D-A9B6-986ACAA842A2}" type="datetimeFigureOut">
              <a:rPr lang="en-IN" smtClean="0"/>
              <a:t>17-11-2025</a:t>
            </a:fld>
            <a:endParaRPr lang="en-IN"/>
          </a:p>
        </p:txBody>
      </p:sp>
      <p:sp>
        <p:nvSpPr>
          <p:cNvPr id="6" name="Footer Placeholder 5">
            <a:extLst>
              <a:ext uri="{FF2B5EF4-FFF2-40B4-BE49-F238E27FC236}">
                <a16:creationId xmlns:a16="http://schemas.microsoft.com/office/drawing/2014/main" id="{8777B6A2-CD1A-32E4-70E8-312C8FA39A9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0988F8C-B41F-4966-B088-A10E60764654}"/>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3589119264"/>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B6BD50D-9A1A-B87D-71A3-4AD8624D212F}"/>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3D255CC0-ED81-6037-B91A-4105B22DCFBA}"/>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862E292-886E-C022-A6BA-F4FA280B0E8E}"/>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82000"/>
                  </a:schemeClr>
                </a:solidFill>
              </a:defRPr>
            </a:lvl1pPr>
          </a:lstStyle>
          <a:p>
            <a:fld id="{B5DDC229-B10F-4B6D-A9B6-986ACAA842A2}" type="datetimeFigureOut">
              <a:rPr lang="en-IN" smtClean="0"/>
              <a:t>17-11-2025</a:t>
            </a:fld>
            <a:endParaRPr lang="en-IN"/>
          </a:p>
        </p:txBody>
      </p:sp>
      <p:sp>
        <p:nvSpPr>
          <p:cNvPr id="5" name="Footer Placeholder 4">
            <a:extLst>
              <a:ext uri="{FF2B5EF4-FFF2-40B4-BE49-F238E27FC236}">
                <a16:creationId xmlns:a16="http://schemas.microsoft.com/office/drawing/2014/main" id="{5028C188-5AA8-83A4-7ECB-0FB3B85A3905}"/>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82000"/>
                  </a:schemeClr>
                </a:solidFill>
              </a:defRPr>
            </a:lvl1pPr>
          </a:lstStyle>
          <a:p>
            <a:endParaRPr lang="en-IN"/>
          </a:p>
        </p:txBody>
      </p:sp>
      <p:sp>
        <p:nvSpPr>
          <p:cNvPr id="6" name="Slide Number Placeholder 5">
            <a:extLst>
              <a:ext uri="{FF2B5EF4-FFF2-40B4-BE49-F238E27FC236}">
                <a16:creationId xmlns:a16="http://schemas.microsoft.com/office/drawing/2014/main" id="{B916D82D-F280-64A3-DA39-C67136C3CFA0}"/>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82000"/>
                  </a:schemeClr>
                </a:solidFill>
              </a:defRPr>
            </a:lvl1p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131925676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hf sldNum="0"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2.png"/><Relationship Id="rId2" Type="http://schemas.openxmlformats.org/officeDocument/2006/relationships/audio" Target="../media/media1.m4a"/><Relationship Id="rId1" Type="http://schemas.microsoft.com/office/2007/relationships/media" Target="../media/media1.m4a"/><Relationship Id="rId6" Type="http://schemas.microsoft.com/office/2007/relationships/hdphoto" Target="../media/hdphoto1.wdp"/><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12.xml"/><Relationship Id="rId7" Type="http://schemas.openxmlformats.org/officeDocument/2006/relationships/image" Target="../media/image18.png"/><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notesSlide" Target="../notesSlides/notesSlide8.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2.xml"/><Relationship Id="rId7" Type="http://schemas.openxmlformats.org/officeDocument/2006/relationships/image" Target="../media/image2.png"/><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notesSlide" Target="../notesSlides/notesSlide9.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2.xml"/><Relationship Id="rId7" Type="http://schemas.openxmlformats.org/officeDocument/2006/relationships/image" Target="../media/image2.png"/><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notesSlide" Target="../notesSlides/notesSlide10.xml"/></Relationships>
</file>

<file path=ppt/slides/_rels/slide13.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12.xml"/><Relationship Id="rId7" Type="http://schemas.openxmlformats.org/officeDocument/2006/relationships/image" Target="../media/image25.png"/><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notesSlide" Target="../notesSlides/notesSlide11.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2.xml"/><Relationship Id="rId7" Type="http://schemas.openxmlformats.org/officeDocument/2006/relationships/image" Target="../media/image2.png"/><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notesSlide" Target="../notesSlides/notesSlide12.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2.xml"/><Relationship Id="rId7" Type="http://schemas.openxmlformats.org/officeDocument/2006/relationships/image" Target="../media/image2.png"/><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notesSlide" Target="../notesSlides/notesSlide13.xml"/></Relationships>
</file>

<file path=ppt/slides/_rels/slide16.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12.xml"/><Relationship Id="rId7" Type="http://schemas.openxmlformats.org/officeDocument/2006/relationships/image" Target="../media/image32.png"/><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notesSlide" Target="../notesSlides/notesSlide14.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2.xml"/><Relationship Id="rId7" Type="http://schemas.openxmlformats.org/officeDocument/2006/relationships/image" Target="../media/image2.png"/><Relationship Id="rId2" Type="http://schemas.openxmlformats.org/officeDocument/2006/relationships/audio" Target="../media/media17.m4a"/><Relationship Id="rId1" Type="http://schemas.microsoft.com/office/2007/relationships/media" Target="../media/media17.m4a"/><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notesSlide" Target="../notesSlides/notesSlide15.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18.m4a"/><Relationship Id="rId1" Type="http://schemas.microsoft.com/office/2007/relationships/media" Target="../media/media18.m4a"/><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19.m4a"/><Relationship Id="rId1" Type="http://schemas.microsoft.com/office/2007/relationships/media" Target="../media/media19.m4a"/><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2.pn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20.m4a"/><Relationship Id="rId1" Type="http://schemas.microsoft.com/office/2007/relationships/media" Target="../media/media20.m4a"/><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21.m4a"/><Relationship Id="rId1" Type="http://schemas.microsoft.com/office/2007/relationships/media" Target="../media/media21.m4a"/><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22.m4a"/><Relationship Id="rId1" Type="http://schemas.microsoft.com/office/2007/relationships/media" Target="../media/media22.m4a"/><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2.png"/><Relationship Id="rId5" Type="http://schemas.openxmlformats.org/officeDocument/2006/relationships/image" Target="../media/image3.jpe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slideLayout" Target="../slideLayouts/slideLayout12.xml"/><Relationship Id="rId7" Type="http://schemas.openxmlformats.org/officeDocument/2006/relationships/diagramQuickStyle" Target="../diagrams/quickStyle1.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2.png"/><Relationship Id="rId9" Type="http://schemas.microsoft.com/office/2007/relationships/diagramDrawing" Target="../diagrams/drawing1.xml"/></Relationships>
</file>

<file path=ppt/slides/_rels/slide5.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12.xml"/><Relationship Id="rId7" Type="http://schemas.openxmlformats.org/officeDocument/2006/relationships/image" Target="../media/image6.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slideLayout" Target="../slideLayouts/slideLayout12.xml"/><Relationship Id="rId7" Type="http://schemas.openxmlformats.org/officeDocument/2006/relationships/image" Target="../media/image9.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notesSlide" Target="../notesSlides/notesSlide5.xml"/><Relationship Id="rId9"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2.xml"/><Relationship Id="rId7" Type="http://schemas.openxmlformats.org/officeDocument/2006/relationships/image" Target="../media/image2.png"/><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notesSlide" Target="../notesSlides/notesSlide6.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2.xml"/><Relationship Id="rId7" Type="http://schemas.openxmlformats.org/officeDocument/2006/relationships/image" Target="../media/image2.png"/><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pic>
        <p:nvPicPr>
          <p:cNvPr id="5" name="Picture 4" descr="A graph and diagram in a field&#10;&#10;AI-generated content may be incorrect.">
            <a:extLst>
              <a:ext uri="{FF2B5EF4-FFF2-40B4-BE49-F238E27FC236}">
                <a16:creationId xmlns:a16="http://schemas.microsoft.com/office/drawing/2014/main" id="{CF12337D-3B7C-99D5-B2D4-17AFCDD657D8}"/>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25000"/>
                    </a14:imgEffect>
                    <a14:imgEffect>
                      <a14:brightnessContrast contrast="-40000"/>
                    </a14:imgEffect>
                  </a14:imgLayer>
                </a14:imgProps>
              </a:ext>
            </a:extLst>
          </a:blip>
          <a:stretch>
            <a:fillRect/>
          </a:stretch>
        </p:blipFill>
        <p:spPr>
          <a:xfrm>
            <a:off x="0" y="1868"/>
            <a:ext cx="9144000" cy="5139764"/>
          </a:xfrm>
          <a:prstGeom prst="rect">
            <a:avLst/>
          </a:prstGeom>
          <a:noFill/>
          <a:ln>
            <a:noFill/>
          </a:ln>
          <a:effectLst>
            <a:softEdge rad="112500"/>
          </a:effectLst>
        </p:spPr>
      </p:pic>
      <p:sp>
        <p:nvSpPr>
          <p:cNvPr id="59" name="Google Shape;59;p13"/>
          <p:cNvSpPr txBox="1">
            <a:spLocks noGrp="1"/>
          </p:cNvSpPr>
          <p:nvPr>
            <p:ph type="ctrTitle"/>
          </p:nvPr>
        </p:nvSpPr>
        <p:spPr>
          <a:xfrm>
            <a:off x="510450" y="304800"/>
            <a:ext cx="8123100" cy="2541000"/>
          </a:xfrm>
          <a:prstGeom prst="rect">
            <a:avLst/>
          </a:prstGeom>
        </p:spPr>
        <p:txBody>
          <a:bodyPr spcFirstLastPara="1" wrap="square" lIns="91425" tIns="91425" rIns="91425" bIns="91425" anchor="b" anchorCtr="0">
            <a:noAutofit/>
          </a:bodyPr>
          <a:lstStyle/>
          <a:p>
            <a:pPr algn="ctr">
              <a:buSzPts val="990"/>
            </a:pPr>
            <a:r>
              <a:rPr lang="en-GB" sz="3000" dirty="0">
                <a:solidFill>
                  <a:schemeClr val="bg1"/>
                </a:solidFill>
                <a:latin typeface="Arial"/>
                <a:ea typeface="Arial"/>
                <a:cs typeface="Arial"/>
                <a:sym typeface="Arial"/>
              </a:rPr>
              <a:t>DSC 425</a:t>
            </a:r>
            <a:endParaRPr lang="en-IN" sz="3000" dirty="0">
              <a:solidFill>
                <a:schemeClr val="bg1"/>
              </a:solidFill>
              <a:latin typeface="Arial"/>
              <a:ea typeface="Arial"/>
              <a:cs typeface="Arial"/>
              <a:sym typeface="Arial"/>
            </a:endParaRPr>
          </a:p>
          <a:p>
            <a:pPr marL="0" lvl="0" indent="0" algn="ctr" rtl="0">
              <a:lnSpc>
                <a:spcPct val="115000"/>
              </a:lnSpc>
              <a:spcBef>
                <a:spcPts val="0"/>
              </a:spcBef>
              <a:spcAft>
                <a:spcPts val="0"/>
              </a:spcAft>
              <a:buSzPts val="990"/>
              <a:buNone/>
            </a:pPr>
            <a:r>
              <a:rPr lang="en-GB" sz="3000" b="1" dirty="0">
                <a:solidFill>
                  <a:schemeClr val="bg1"/>
                </a:solidFill>
                <a:latin typeface="Arial"/>
                <a:ea typeface="Arial"/>
                <a:cs typeface="Arial"/>
                <a:sym typeface="Arial"/>
              </a:rPr>
              <a:t>Time Series Analysis of </a:t>
            </a:r>
            <a:br>
              <a:rPr lang="en-GB" sz="3000" b="1" dirty="0">
                <a:solidFill>
                  <a:schemeClr val="bg1"/>
                </a:solidFill>
                <a:latin typeface="Arial"/>
                <a:ea typeface="Arial"/>
                <a:cs typeface="Arial"/>
                <a:sym typeface="Arial"/>
              </a:rPr>
            </a:br>
            <a:r>
              <a:rPr lang="en-GB" sz="3000" b="1" dirty="0">
                <a:solidFill>
                  <a:schemeClr val="bg1"/>
                </a:solidFill>
                <a:latin typeface="Arial"/>
                <a:ea typeface="Arial"/>
                <a:cs typeface="Arial"/>
                <a:sym typeface="Arial"/>
              </a:rPr>
              <a:t>Power Consumption</a:t>
            </a:r>
            <a:endParaRPr sz="3000" b="1" dirty="0">
              <a:solidFill>
                <a:schemeClr val="bg1"/>
              </a:solidFill>
              <a:latin typeface="Arial"/>
              <a:ea typeface="Arial"/>
              <a:cs typeface="Arial"/>
              <a:sym typeface="Arial"/>
            </a:endParaRPr>
          </a:p>
          <a:p>
            <a:pPr marL="0" lvl="0" indent="0" algn="ctr" rtl="0">
              <a:spcBef>
                <a:spcPts val="0"/>
              </a:spcBef>
              <a:spcAft>
                <a:spcPts val="0"/>
              </a:spcAft>
              <a:buSzPts val="990"/>
              <a:buNone/>
            </a:pPr>
            <a:endParaRPr sz="3000" dirty="0">
              <a:solidFill>
                <a:schemeClr val="bg1"/>
              </a:solidFill>
              <a:latin typeface="Arial"/>
              <a:ea typeface="Arial"/>
              <a:cs typeface="Arial"/>
              <a:sym typeface="Arial"/>
            </a:endParaRPr>
          </a:p>
        </p:txBody>
      </p:sp>
      <p:sp>
        <p:nvSpPr>
          <p:cNvPr id="60" name="Google Shape;60;p13"/>
          <p:cNvSpPr txBox="1">
            <a:spLocks noGrp="1"/>
          </p:cNvSpPr>
          <p:nvPr>
            <p:ph type="subTitle" idx="1"/>
          </p:nvPr>
        </p:nvSpPr>
        <p:spPr>
          <a:xfrm>
            <a:off x="389850" y="3434267"/>
            <a:ext cx="2193957" cy="833172"/>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sz="1600" dirty="0">
                <a:solidFill>
                  <a:schemeClr val="bg1"/>
                </a:solidFill>
                <a:latin typeface="Arial"/>
                <a:ea typeface="Arial"/>
                <a:cs typeface="Arial"/>
                <a:sym typeface="Arial"/>
              </a:rPr>
              <a:t>Dr. John McDonald</a:t>
            </a:r>
            <a:endParaRPr sz="3200" dirty="0">
              <a:solidFill>
                <a:schemeClr val="bg1"/>
              </a:solidFill>
            </a:endParaRPr>
          </a:p>
        </p:txBody>
      </p:sp>
      <p:sp>
        <p:nvSpPr>
          <p:cNvPr id="61" name="Google Shape;61;p13"/>
          <p:cNvSpPr txBox="1"/>
          <p:nvPr/>
        </p:nvSpPr>
        <p:spPr>
          <a:xfrm>
            <a:off x="6560194" y="3434267"/>
            <a:ext cx="2193957" cy="1106733"/>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600" dirty="0">
                <a:solidFill>
                  <a:schemeClr val="bg1"/>
                </a:solidFill>
              </a:rPr>
              <a:t>Group – 3 (Power)</a:t>
            </a:r>
            <a:endParaRPr sz="1600" dirty="0">
              <a:solidFill>
                <a:schemeClr val="bg1"/>
              </a:solidFill>
            </a:endParaRPr>
          </a:p>
          <a:p>
            <a:pPr marL="0" lvl="0" indent="0" algn="l" rtl="0">
              <a:spcBef>
                <a:spcPts val="0"/>
              </a:spcBef>
              <a:spcAft>
                <a:spcPts val="0"/>
              </a:spcAft>
              <a:buNone/>
            </a:pPr>
            <a:r>
              <a:rPr lang="en-GB" sz="1600" dirty="0">
                <a:solidFill>
                  <a:schemeClr val="bg1"/>
                </a:solidFill>
              </a:rPr>
              <a:t>Akanksha Singh</a:t>
            </a:r>
            <a:endParaRPr sz="1600" dirty="0">
              <a:solidFill>
                <a:schemeClr val="bg1"/>
              </a:solidFill>
            </a:endParaRPr>
          </a:p>
          <a:p>
            <a:pPr marL="0" lvl="0" indent="0" algn="l" rtl="0">
              <a:spcBef>
                <a:spcPts val="0"/>
              </a:spcBef>
              <a:spcAft>
                <a:spcPts val="0"/>
              </a:spcAft>
              <a:buNone/>
            </a:pPr>
            <a:r>
              <a:rPr lang="en-GB" sz="1600" dirty="0">
                <a:solidFill>
                  <a:schemeClr val="bg1"/>
                </a:solidFill>
              </a:rPr>
              <a:t>Yashkumar Prajapati</a:t>
            </a:r>
            <a:endParaRPr sz="1600" dirty="0">
              <a:solidFill>
                <a:schemeClr val="bg1"/>
              </a:solidFill>
            </a:endParaRPr>
          </a:p>
        </p:txBody>
      </p:sp>
      <p:pic>
        <p:nvPicPr>
          <p:cNvPr id="38" name="Audio 37">
            <a:hlinkClick r:id="" action="ppaction://media"/>
            <a:extLst>
              <a:ext uri="{FF2B5EF4-FFF2-40B4-BE49-F238E27FC236}">
                <a16:creationId xmlns:a16="http://schemas.microsoft.com/office/drawing/2014/main" id="{FE91E63B-660D-6E10-5C43-4D92A95820A1}"/>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08306" t="-108306" r="-108306" b="-108306"/>
          <a:stretch>
            <a:fillRect/>
          </a:stretch>
        </p:blipFill>
        <p:spPr>
          <a:xfrm>
            <a:off x="7539228" y="3538728"/>
            <a:ext cx="1543050" cy="1543050"/>
          </a:xfrm>
          <a:prstGeom prst="ellipse">
            <a:avLst/>
          </a:prstGeom>
        </p:spPr>
      </p:pic>
    </p:spTree>
  </p:cSld>
  <p:clrMapOvr>
    <a:masterClrMapping/>
  </p:clrMapOvr>
  <mc:AlternateContent xmlns:mc="http://schemas.openxmlformats.org/markup-compatibility/2006" xmlns:p14="http://schemas.microsoft.com/office/powerpoint/2010/main">
    <mc:Choice Requires="p14">
      <p:transition p14:dur="0" advTm="16740"/>
    </mc:Choice>
    <mc:Fallback xmlns="">
      <p:transition advTm="167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8"/>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21"/>
          <p:cNvSpPr txBox="1">
            <a:spLocks noGrp="1"/>
          </p:cNvSpPr>
          <p:nvPr>
            <p:ph type="title"/>
          </p:nvPr>
        </p:nvSpPr>
        <p:spPr>
          <a:xfrm>
            <a:off x="311700" y="197879"/>
            <a:ext cx="8520600" cy="572700"/>
          </a:xfrm>
          <a:prstGeom prst="rect">
            <a:avLst/>
          </a:prstGeom>
        </p:spPr>
        <p:txBody>
          <a:bodyPr spcFirstLastPara="1" wrap="square" lIns="91425" tIns="91425" rIns="91425" bIns="91425" anchor="t" anchorCtr="0">
            <a:noAutofit/>
          </a:bodyPr>
          <a:lstStyle/>
          <a:p>
            <a:r>
              <a:rPr lang="en-US" sz="2000" dirty="0">
                <a:latin typeface="Arial" panose="020B0604020202020204" pitchFamily="34" charset="0"/>
                <a:cs typeface="Arial" panose="020B0604020202020204" pitchFamily="34" charset="0"/>
              </a:rPr>
              <a:t>Zone 1: CCF, MSTL, and Model Fit Diagnostics</a:t>
            </a:r>
          </a:p>
        </p:txBody>
      </p:sp>
      <p:pic>
        <p:nvPicPr>
          <p:cNvPr id="5" name="Picture 4" descr="A graph of a graph&#10;&#10;AI-generated content may be incorrect.">
            <a:extLst>
              <a:ext uri="{FF2B5EF4-FFF2-40B4-BE49-F238E27FC236}">
                <a16:creationId xmlns:a16="http://schemas.microsoft.com/office/drawing/2014/main" id="{CF01753D-9158-472D-224B-1516CF35F0AC}"/>
              </a:ext>
            </a:extLst>
          </p:cNvPr>
          <p:cNvPicPr>
            <a:picLocks noChangeAspect="1"/>
          </p:cNvPicPr>
          <p:nvPr/>
        </p:nvPicPr>
        <p:blipFill>
          <a:blip r:embed="rId5"/>
          <a:stretch>
            <a:fillRect/>
          </a:stretch>
        </p:blipFill>
        <p:spPr>
          <a:xfrm>
            <a:off x="155822" y="743057"/>
            <a:ext cx="3978442" cy="1597897"/>
          </a:xfrm>
          <a:prstGeom prst="rect">
            <a:avLst/>
          </a:prstGeom>
        </p:spPr>
      </p:pic>
      <p:pic>
        <p:nvPicPr>
          <p:cNvPr id="11" name="Picture 10" descr="A graph of a graph of a graph&#10;&#10;AI-generated content may be incorrect.">
            <a:extLst>
              <a:ext uri="{FF2B5EF4-FFF2-40B4-BE49-F238E27FC236}">
                <a16:creationId xmlns:a16="http://schemas.microsoft.com/office/drawing/2014/main" id="{3D657888-2231-3B95-2155-BC11647779B8}"/>
              </a:ext>
            </a:extLst>
          </p:cNvPr>
          <p:cNvPicPr>
            <a:picLocks noChangeAspect="1"/>
          </p:cNvPicPr>
          <p:nvPr/>
        </p:nvPicPr>
        <p:blipFill>
          <a:blip r:embed="rId6"/>
          <a:stretch>
            <a:fillRect/>
          </a:stretch>
        </p:blipFill>
        <p:spPr>
          <a:xfrm>
            <a:off x="155822" y="2858611"/>
            <a:ext cx="5322557" cy="1962707"/>
          </a:xfrm>
          <a:prstGeom prst="rect">
            <a:avLst/>
          </a:prstGeom>
        </p:spPr>
      </p:pic>
      <p:pic>
        <p:nvPicPr>
          <p:cNvPr id="13" name="Picture 12" descr="A graph of sound waves&#10;&#10;AI-generated content may be incorrect.">
            <a:extLst>
              <a:ext uri="{FF2B5EF4-FFF2-40B4-BE49-F238E27FC236}">
                <a16:creationId xmlns:a16="http://schemas.microsoft.com/office/drawing/2014/main" id="{3598C35F-F8B6-3F8A-1E47-85922E4A6CBE}"/>
              </a:ext>
            </a:extLst>
          </p:cNvPr>
          <p:cNvPicPr>
            <a:picLocks noChangeAspect="1"/>
          </p:cNvPicPr>
          <p:nvPr/>
        </p:nvPicPr>
        <p:blipFill>
          <a:blip r:embed="rId7"/>
          <a:stretch>
            <a:fillRect/>
          </a:stretch>
        </p:blipFill>
        <p:spPr>
          <a:xfrm>
            <a:off x="4292210" y="731407"/>
            <a:ext cx="4695968" cy="2059488"/>
          </a:xfrm>
          <a:prstGeom prst="rect">
            <a:avLst/>
          </a:prstGeom>
        </p:spPr>
      </p:pic>
      <p:sp>
        <p:nvSpPr>
          <p:cNvPr id="14" name="TextBox 13">
            <a:extLst>
              <a:ext uri="{FF2B5EF4-FFF2-40B4-BE49-F238E27FC236}">
                <a16:creationId xmlns:a16="http://schemas.microsoft.com/office/drawing/2014/main" id="{32D43A03-27B3-1A56-4CF7-6981527E8F56}"/>
              </a:ext>
            </a:extLst>
          </p:cNvPr>
          <p:cNvSpPr txBox="1"/>
          <p:nvPr/>
        </p:nvSpPr>
        <p:spPr>
          <a:xfrm>
            <a:off x="5478379" y="2968498"/>
            <a:ext cx="3618554" cy="1785104"/>
          </a:xfrm>
          <a:prstGeom prst="rect">
            <a:avLst/>
          </a:prstGeom>
          <a:noFill/>
        </p:spPr>
        <p:txBody>
          <a:bodyPr wrap="square">
            <a:spAutoFit/>
          </a:bodyPr>
          <a:lstStyle/>
          <a:p>
            <a:pPr algn="just"/>
            <a:r>
              <a:rPr lang="en-IN" sz="1100" b="1" dirty="0">
                <a:latin typeface="Arial" panose="020B0604020202020204" pitchFamily="34" charset="0"/>
                <a:cs typeface="Arial" panose="020B0604020202020204" pitchFamily="34" charset="0"/>
              </a:rPr>
              <a:t>CCF with Temperature: </a:t>
            </a:r>
            <a:r>
              <a:rPr lang="en-IN" sz="1100" dirty="0">
                <a:latin typeface="Arial" panose="020B0604020202020204" pitchFamily="34" charset="0"/>
                <a:cs typeface="Arial" panose="020B0604020202020204" pitchFamily="34" charset="0"/>
              </a:rPr>
              <a:t>clear repeating co-movement</a:t>
            </a:r>
          </a:p>
          <a:p>
            <a:pPr algn="just"/>
            <a:r>
              <a:rPr lang="en-IN" sz="1100" b="1" dirty="0">
                <a:latin typeface="Arial" panose="020B0604020202020204" pitchFamily="34" charset="0"/>
                <a:cs typeface="Arial" panose="020B0604020202020204" pitchFamily="34" charset="0"/>
              </a:rPr>
              <a:t>MSTL: </a:t>
            </a:r>
            <a:r>
              <a:rPr lang="en-IN" sz="1100" dirty="0">
                <a:latin typeface="Arial" panose="020B0604020202020204" pitchFamily="34" charset="0"/>
                <a:cs typeface="Arial" panose="020B0604020202020204" pitchFamily="34" charset="0"/>
              </a:rPr>
              <a:t>dominant intraday cycle; small trend</a:t>
            </a:r>
          </a:p>
          <a:p>
            <a:pPr algn="just"/>
            <a:r>
              <a:rPr lang="en-IN" sz="1100" b="1" dirty="0">
                <a:latin typeface="Arial" panose="020B0604020202020204" pitchFamily="34" charset="0"/>
                <a:cs typeface="Arial" panose="020B0604020202020204" pitchFamily="34" charset="0"/>
              </a:rPr>
              <a:t>Model Form: </a:t>
            </a:r>
            <a:r>
              <a:rPr lang="en-IN" sz="1100" dirty="0">
                <a:latin typeface="Arial" panose="020B0604020202020204" pitchFamily="34" charset="0"/>
                <a:cs typeface="Arial" panose="020B0604020202020204" pitchFamily="34" charset="0"/>
              </a:rPr>
              <a:t>ARIMA(3,1,2) + Fourier + Temperature</a:t>
            </a:r>
          </a:p>
          <a:p>
            <a:pPr algn="just"/>
            <a:r>
              <a:rPr lang="en-IN" sz="1100" b="1" dirty="0">
                <a:latin typeface="Arial" panose="020B0604020202020204" pitchFamily="34" charset="0"/>
                <a:cs typeface="Arial" panose="020B0604020202020204" pitchFamily="34" charset="0"/>
              </a:rPr>
              <a:t>Residuals: </a:t>
            </a:r>
            <a:r>
              <a:rPr lang="en-IN" sz="1100" dirty="0">
                <a:latin typeface="Arial" panose="020B0604020202020204" pitchFamily="34" charset="0"/>
                <a:cs typeface="Arial" panose="020B0604020202020204" pitchFamily="34" charset="0"/>
              </a:rPr>
              <a:t>centred; variance stable; mild seasonal autocorrelation remains</a:t>
            </a:r>
          </a:p>
          <a:p>
            <a:pPr algn="just"/>
            <a:endParaRPr lang="en-IN" sz="1100" dirty="0">
              <a:latin typeface="Arial" panose="020B0604020202020204" pitchFamily="34" charset="0"/>
              <a:cs typeface="Arial" panose="020B0604020202020204" pitchFamily="34" charset="0"/>
            </a:endParaRPr>
          </a:p>
          <a:p>
            <a:pPr algn="just"/>
            <a:r>
              <a:rPr lang="en-IN" sz="1100" b="1" dirty="0">
                <a:latin typeface="Arial" panose="020B0604020202020204" pitchFamily="34" charset="0"/>
                <a:cs typeface="Arial" panose="020B0604020202020204" pitchFamily="34" charset="0"/>
              </a:rPr>
              <a:t>Model Selection</a:t>
            </a:r>
          </a:p>
          <a:p>
            <a:pPr algn="just"/>
            <a:r>
              <a:rPr lang="en-IN" sz="1100" dirty="0">
                <a:latin typeface="Arial" panose="020B0604020202020204" pitchFamily="34" charset="0"/>
                <a:cs typeface="Arial" panose="020B0604020202020204" pitchFamily="34" charset="0"/>
              </a:rPr>
              <a:t>• AICc lowest among tested structures</a:t>
            </a:r>
          </a:p>
          <a:p>
            <a:pPr algn="just"/>
            <a:r>
              <a:rPr lang="en-IN" sz="1100" dirty="0">
                <a:latin typeface="Arial" panose="020B0604020202020204" pitchFamily="34" charset="0"/>
                <a:cs typeface="Arial" panose="020B0604020202020204" pitchFamily="34" charset="0"/>
              </a:rPr>
              <a:t>• Fourier terms capture daily shape</a:t>
            </a:r>
          </a:p>
          <a:p>
            <a:pPr algn="just"/>
            <a:r>
              <a:rPr lang="en-IN" sz="1100" dirty="0">
                <a:latin typeface="Arial" panose="020B0604020202020204" pitchFamily="34" charset="0"/>
                <a:cs typeface="Arial" panose="020B0604020202020204" pitchFamily="34" charset="0"/>
              </a:rPr>
              <a:t>• Temperature improves short-horizon alignment</a:t>
            </a:r>
          </a:p>
        </p:txBody>
      </p:sp>
      <p:pic>
        <p:nvPicPr>
          <p:cNvPr id="17" name="Audio 16">
            <a:hlinkClick r:id="" action="ppaction://media"/>
            <a:extLst>
              <a:ext uri="{FF2B5EF4-FFF2-40B4-BE49-F238E27FC236}">
                <a16:creationId xmlns:a16="http://schemas.microsoft.com/office/drawing/2014/main" id="{4A9180A6-DCE9-6B60-F27F-8125683FCCBB}"/>
              </a:ext>
            </a:extLst>
          </p:cNvPr>
          <p:cNvPicPr>
            <a:picLocks noChangeAspect="1"/>
          </p:cNvPicPr>
          <p:nvPr>
            <a:audioFile r:link="rId2"/>
            <p:extLst>
              <p:ext uri="{DAA4B4D4-6D71-4841-9C94-3DE7FCFB9230}">
                <p14:media xmlns:p14="http://schemas.microsoft.com/office/powerpoint/2010/main" r:embed="rId1"/>
              </p:ext>
            </p:extLst>
          </p:nvPr>
        </p:nvPicPr>
        <p:blipFill>
          <a:blip r:embed="rId8"/>
          <a:srcRect l="-108306" t="-108306" r="-108306" b="-108306"/>
          <a:stretch>
            <a:fillRect/>
          </a:stretch>
        </p:blipFill>
        <p:spPr>
          <a:xfrm>
            <a:off x="7539228" y="3538728"/>
            <a:ext cx="1543050" cy="1543050"/>
          </a:xfrm>
          <a:prstGeom prst="ellipse">
            <a:avLst/>
          </a:prstGeom>
        </p:spPr>
      </p:pic>
    </p:spTree>
  </p:cSld>
  <p:clrMapOvr>
    <a:masterClrMapping/>
  </p:clrMapOvr>
  <mc:AlternateContent xmlns:mc="http://schemas.openxmlformats.org/markup-compatibility/2006" xmlns:p14="http://schemas.microsoft.com/office/powerpoint/2010/main">
    <mc:Choice Requires="p14">
      <p:transition p14:dur="0" advTm="95911"/>
    </mc:Choice>
    <mc:Fallback xmlns="">
      <p:transition advTm="959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7"/>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4A4C86-E548-3E57-1AF3-1FF131458B63}"/>
              </a:ext>
            </a:extLst>
          </p:cNvPr>
          <p:cNvSpPr>
            <a:spLocks noGrp="1"/>
          </p:cNvSpPr>
          <p:nvPr>
            <p:ph type="title"/>
          </p:nvPr>
        </p:nvSpPr>
        <p:spPr>
          <a:xfrm>
            <a:off x="528269" y="148246"/>
            <a:ext cx="7236111" cy="572700"/>
          </a:xfrm>
        </p:spPr>
        <p:txBody>
          <a:bodyPr>
            <a:normAutofit/>
          </a:bodyPr>
          <a:lstStyle/>
          <a:p>
            <a:r>
              <a:rPr lang="en-US" sz="2000" dirty="0">
                <a:latin typeface="Arial" panose="020B0604020202020204" pitchFamily="34" charset="0"/>
                <a:cs typeface="Arial" panose="020B0604020202020204" pitchFamily="34" charset="0"/>
              </a:rPr>
              <a:t>Zone 1 — Back-test Accuracy and 3-Day Forecast</a:t>
            </a:r>
            <a:endParaRPr lang="en-IN" sz="2000" dirty="0">
              <a:latin typeface="Arial" panose="020B0604020202020204" pitchFamily="34" charset="0"/>
              <a:cs typeface="Arial" panose="020B0604020202020204" pitchFamily="34" charset="0"/>
            </a:endParaRPr>
          </a:p>
        </p:txBody>
      </p:sp>
      <p:pic>
        <p:nvPicPr>
          <p:cNvPr id="9" name="Picture 8" descr="A graph of a graph&#10;&#10;AI-generated content may be incorrect.">
            <a:extLst>
              <a:ext uri="{FF2B5EF4-FFF2-40B4-BE49-F238E27FC236}">
                <a16:creationId xmlns:a16="http://schemas.microsoft.com/office/drawing/2014/main" id="{93BE82B8-A6BD-7603-1DBD-156728E9322F}"/>
              </a:ext>
            </a:extLst>
          </p:cNvPr>
          <p:cNvPicPr>
            <a:picLocks noChangeAspect="1"/>
          </p:cNvPicPr>
          <p:nvPr/>
        </p:nvPicPr>
        <p:blipFill>
          <a:blip r:embed="rId5"/>
          <a:stretch>
            <a:fillRect/>
          </a:stretch>
        </p:blipFill>
        <p:spPr>
          <a:xfrm>
            <a:off x="138684" y="720946"/>
            <a:ext cx="4321021" cy="2269627"/>
          </a:xfrm>
          <a:prstGeom prst="rect">
            <a:avLst/>
          </a:prstGeom>
        </p:spPr>
      </p:pic>
      <p:pic>
        <p:nvPicPr>
          <p:cNvPr id="11" name="Picture 10" descr="A graph showing a number of blue and red lines&#10;&#10;AI-generated content may be incorrect.">
            <a:extLst>
              <a:ext uri="{FF2B5EF4-FFF2-40B4-BE49-F238E27FC236}">
                <a16:creationId xmlns:a16="http://schemas.microsoft.com/office/drawing/2014/main" id="{CB7FFAF1-3325-9FC3-E0A6-5AEF26B5E0D1}"/>
              </a:ext>
            </a:extLst>
          </p:cNvPr>
          <p:cNvPicPr>
            <a:picLocks noChangeAspect="1"/>
          </p:cNvPicPr>
          <p:nvPr/>
        </p:nvPicPr>
        <p:blipFill>
          <a:blip r:embed="rId6"/>
          <a:stretch>
            <a:fillRect/>
          </a:stretch>
        </p:blipFill>
        <p:spPr>
          <a:xfrm>
            <a:off x="3735485" y="2822165"/>
            <a:ext cx="5269831" cy="2173089"/>
          </a:xfrm>
          <a:prstGeom prst="rect">
            <a:avLst/>
          </a:prstGeom>
        </p:spPr>
      </p:pic>
      <p:sp>
        <p:nvSpPr>
          <p:cNvPr id="13" name="TextBox 12">
            <a:extLst>
              <a:ext uri="{FF2B5EF4-FFF2-40B4-BE49-F238E27FC236}">
                <a16:creationId xmlns:a16="http://schemas.microsoft.com/office/drawing/2014/main" id="{8DE964ED-A8E7-2813-71F7-D592EED7837D}"/>
              </a:ext>
            </a:extLst>
          </p:cNvPr>
          <p:cNvSpPr txBox="1"/>
          <p:nvPr/>
        </p:nvSpPr>
        <p:spPr>
          <a:xfrm>
            <a:off x="4433316" y="817484"/>
            <a:ext cx="4572000" cy="1615827"/>
          </a:xfrm>
          <a:prstGeom prst="rect">
            <a:avLst/>
          </a:prstGeom>
          <a:noFill/>
        </p:spPr>
        <p:txBody>
          <a:bodyPr wrap="square">
            <a:spAutoFit/>
          </a:bodyPr>
          <a:lstStyle/>
          <a:p>
            <a:r>
              <a:rPr lang="en-US" sz="1100" b="1" dirty="0">
                <a:latin typeface="Arial" panose="020B0604020202020204" pitchFamily="34" charset="0"/>
                <a:cs typeface="Arial" panose="020B0604020202020204" pitchFamily="34" charset="0"/>
              </a:rPr>
              <a:t>Back-test Accuracy (Seasonally Adjusted, Log Scale):</a:t>
            </a:r>
            <a:br>
              <a:rPr lang="en-US" sz="1100" dirty="0">
                <a:latin typeface="Arial" panose="020B0604020202020204" pitchFamily="34" charset="0"/>
                <a:cs typeface="Arial" panose="020B0604020202020204" pitchFamily="34" charset="0"/>
              </a:rPr>
            </a:br>
            <a:r>
              <a:rPr lang="en-US" sz="1100" dirty="0">
                <a:latin typeface="Arial" panose="020B0604020202020204" pitchFamily="34" charset="0"/>
                <a:cs typeface="Arial" panose="020B0604020202020204" pitchFamily="34" charset="0"/>
              </a:rPr>
              <a:t>• </a:t>
            </a:r>
            <a:r>
              <a:rPr lang="en-US" sz="1100" b="1" dirty="0">
                <a:latin typeface="Arial" panose="020B0604020202020204" pitchFamily="34" charset="0"/>
                <a:cs typeface="Arial" panose="020B0604020202020204" pitchFamily="34" charset="0"/>
              </a:rPr>
              <a:t>RMSE:</a:t>
            </a:r>
            <a:r>
              <a:rPr lang="en-US" sz="1100" dirty="0">
                <a:latin typeface="Arial" panose="020B0604020202020204" pitchFamily="34" charset="0"/>
                <a:cs typeface="Arial" panose="020B0604020202020204" pitchFamily="34" charset="0"/>
              </a:rPr>
              <a:t> 0.05299</a:t>
            </a:r>
            <a:br>
              <a:rPr lang="en-US" sz="1100" dirty="0">
                <a:latin typeface="Arial" panose="020B0604020202020204" pitchFamily="34" charset="0"/>
                <a:cs typeface="Arial" panose="020B0604020202020204" pitchFamily="34" charset="0"/>
              </a:rPr>
            </a:br>
            <a:r>
              <a:rPr lang="en-US" sz="1100" dirty="0">
                <a:latin typeface="Arial" panose="020B0604020202020204" pitchFamily="34" charset="0"/>
                <a:cs typeface="Arial" panose="020B0604020202020204" pitchFamily="34" charset="0"/>
              </a:rPr>
              <a:t>• </a:t>
            </a:r>
            <a:r>
              <a:rPr lang="en-US" sz="1100" b="1" dirty="0">
                <a:latin typeface="Arial" panose="020B0604020202020204" pitchFamily="34" charset="0"/>
                <a:cs typeface="Arial" panose="020B0604020202020204" pitchFamily="34" charset="0"/>
              </a:rPr>
              <a:t>MAE:</a:t>
            </a:r>
            <a:r>
              <a:rPr lang="en-US" sz="1100" dirty="0">
                <a:latin typeface="Arial" panose="020B0604020202020204" pitchFamily="34" charset="0"/>
                <a:cs typeface="Arial" panose="020B0604020202020204" pitchFamily="34" charset="0"/>
              </a:rPr>
              <a:t> 0.04404</a:t>
            </a:r>
            <a:br>
              <a:rPr lang="en-US" sz="1100" dirty="0">
                <a:latin typeface="Arial" panose="020B0604020202020204" pitchFamily="34" charset="0"/>
                <a:cs typeface="Arial" panose="020B0604020202020204" pitchFamily="34" charset="0"/>
              </a:rPr>
            </a:br>
            <a:r>
              <a:rPr lang="en-US" sz="1100" dirty="0">
                <a:latin typeface="Arial" panose="020B0604020202020204" pitchFamily="34" charset="0"/>
                <a:cs typeface="Arial" panose="020B0604020202020204" pitchFamily="34" charset="0"/>
              </a:rPr>
              <a:t>• </a:t>
            </a:r>
            <a:r>
              <a:rPr lang="en-US" sz="1100" b="1" dirty="0">
                <a:latin typeface="Arial" panose="020B0604020202020204" pitchFamily="34" charset="0"/>
                <a:cs typeface="Arial" panose="020B0604020202020204" pitchFamily="34" charset="0"/>
              </a:rPr>
              <a:t>MAPE:</a:t>
            </a:r>
            <a:r>
              <a:rPr lang="en-US" sz="1100" dirty="0">
                <a:latin typeface="Arial" panose="020B0604020202020204" pitchFamily="34" charset="0"/>
                <a:cs typeface="Arial" panose="020B0604020202020204" pitchFamily="34" charset="0"/>
              </a:rPr>
              <a:t> 0.43%</a:t>
            </a:r>
          </a:p>
          <a:p>
            <a:endParaRPr lang="en-US" sz="1100" dirty="0">
              <a:latin typeface="Arial" panose="020B0604020202020204" pitchFamily="34" charset="0"/>
              <a:cs typeface="Arial" panose="020B0604020202020204" pitchFamily="34" charset="0"/>
            </a:endParaRPr>
          </a:p>
          <a:p>
            <a:pPr algn="just"/>
            <a:r>
              <a:rPr lang="en-US" sz="1100" b="1" dirty="0">
                <a:latin typeface="Arial" panose="020B0604020202020204" pitchFamily="34" charset="0"/>
                <a:cs typeface="Arial" panose="020B0604020202020204" pitchFamily="34" charset="0"/>
              </a:rPr>
              <a:t>Model Behavior:</a:t>
            </a:r>
          </a:p>
          <a:p>
            <a:pPr marL="171450" indent="-171450" algn="just">
              <a:buFont typeface="Arial" panose="020B0604020202020204" pitchFamily="34" charset="0"/>
              <a:buChar char="•"/>
            </a:pPr>
            <a:r>
              <a:rPr lang="en-US" sz="1100" dirty="0">
                <a:latin typeface="Arial" panose="020B0604020202020204" pitchFamily="34" charset="0"/>
                <a:cs typeface="Arial" panose="020B0604020202020204" pitchFamily="34" charset="0"/>
              </a:rPr>
              <a:t>Captures intraday cycle reliably</a:t>
            </a:r>
          </a:p>
          <a:p>
            <a:pPr marL="171450" indent="-171450" algn="just">
              <a:buFont typeface="Arial" panose="020B0604020202020204" pitchFamily="34" charset="0"/>
              <a:buChar char="•"/>
            </a:pPr>
            <a:r>
              <a:rPr lang="en-US" sz="1100" dirty="0">
                <a:latin typeface="Arial" panose="020B0604020202020204" pitchFamily="34" charset="0"/>
                <a:cs typeface="Arial" panose="020B0604020202020204" pitchFamily="34" charset="0"/>
              </a:rPr>
              <a:t>Forecast follows overall shape but smooths sharp drops</a:t>
            </a:r>
          </a:p>
          <a:p>
            <a:pPr marL="171450" indent="-171450" algn="just">
              <a:buFont typeface="Arial" panose="020B0604020202020204" pitchFamily="34" charset="0"/>
              <a:buChar char="•"/>
            </a:pPr>
            <a:r>
              <a:rPr lang="en-US" sz="1100" dirty="0">
                <a:latin typeface="Arial" panose="020B0604020202020204" pitchFamily="34" charset="0"/>
                <a:cs typeface="Arial" panose="020B0604020202020204" pitchFamily="34" charset="0"/>
              </a:rPr>
              <a:t>Daily pattern recovered; level shifts under-tracked</a:t>
            </a:r>
            <a:endParaRPr lang="en-IN" sz="1100" dirty="0">
              <a:latin typeface="Arial" panose="020B0604020202020204" pitchFamily="34" charset="0"/>
              <a:cs typeface="Arial" panose="020B0604020202020204" pitchFamily="34" charset="0"/>
            </a:endParaRPr>
          </a:p>
        </p:txBody>
      </p:sp>
      <p:sp>
        <p:nvSpPr>
          <p:cNvPr id="15" name="TextBox 14">
            <a:extLst>
              <a:ext uri="{FF2B5EF4-FFF2-40B4-BE49-F238E27FC236}">
                <a16:creationId xmlns:a16="http://schemas.microsoft.com/office/drawing/2014/main" id="{42E6E9B2-9BE0-8F54-A2F0-E3665064A557}"/>
              </a:ext>
            </a:extLst>
          </p:cNvPr>
          <p:cNvSpPr txBox="1"/>
          <p:nvPr/>
        </p:nvSpPr>
        <p:spPr>
          <a:xfrm>
            <a:off x="311700" y="3263574"/>
            <a:ext cx="3144252" cy="938719"/>
          </a:xfrm>
          <a:prstGeom prst="rect">
            <a:avLst/>
          </a:prstGeom>
          <a:noFill/>
        </p:spPr>
        <p:txBody>
          <a:bodyPr wrap="square">
            <a:spAutoFit/>
          </a:bodyPr>
          <a:lstStyle/>
          <a:p>
            <a:pPr algn="just"/>
            <a:r>
              <a:rPr lang="en-US" sz="1100" b="1" dirty="0">
                <a:latin typeface="Arial" panose="020B0604020202020204" pitchFamily="34" charset="0"/>
                <a:cs typeface="Arial" panose="020B0604020202020204" pitchFamily="34" charset="0"/>
              </a:rPr>
              <a:t>Final Takeaway:</a:t>
            </a:r>
          </a:p>
          <a:p>
            <a:pPr marL="171450" indent="-171450" algn="just">
              <a:buFont typeface="Arial" panose="020B0604020202020204" pitchFamily="34" charset="0"/>
              <a:buChar char="•"/>
            </a:pPr>
            <a:r>
              <a:rPr lang="en-US" sz="1100" dirty="0">
                <a:latin typeface="Arial" panose="020B0604020202020204" pitchFamily="34" charset="0"/>
                <a:cs typeface="Arial" panose="020B0604020202020204" pitchFamily="34" charset="0"/>
              </a:rPr>
              <a:t>Strong short-horizon pattern accuracy</a:t>
            </a:r>
          </a:p>
          <a:p>
            <a:pPr marL="171450" indent="-171450" algn="just">
              <a:buFont typeface="Arial" panose="020B0604020202020204" pitchFamily="34" charset="0"/>
              <a:buChar char="•"/>
            </a:pPr>
            <a:r>
              <a:rPr lang="en-US" sz="1100" dirty="0">
                <a:latin typeface="Arial" panose="020B0604020202020204" pitchFamily="34" charset="0"/>
                <a:cs typeface="Arial" panose="020B0604020202020204" pitchFamily="34" charset="0"/>
              </a:rPr>
              <a:t>Limited capability for sudden load changes</a:t>
            </a:r>
          </a:p>
          <a:p>
            <a:pPr marL="171450" indent="-171450" algn="just">
              <a:buFont typeface="Arial" panose="020B0604020202020204" pitchFamily="34" charset="0"/>
              <a:buChar char="•"/>
            </a:pPr>
            <a:r>
              <a:rPr lang="en-US" sz="1100" dirty="0">
                <a:latin typeface="Arial" panose="020B0604020202020204" pitchFamily="34" charset="0"/>
                <a:cs typeface="Arial" panose="020B0604020202020204" pitchFamily="34" charset="0"/>
              </a:rPr>
              <a:t>Sufficient as a </a:t>
            </a:r>
            <a:r>
              <a:rPr lang="en-US" sz="1100" b="1" dirty="0">
                <a:latin typeface="Arial" panose="020B0604020202020204" pitchFamily="34" charset="0"/>
                <a:cs typeface="Arial" panose="020B0604020202020204" pitchFamily="34" charset="0"/>
              </a:rPr>
              <a:t>pattern forecaster</a:t>
            </a:r>
            <a:r>
              <a:rPr lang="en-US" sz="1100" dirty="0">
                <a:latin typeface="Arial" panose="020B0604020202020204" pitchFamily="34" charset="0"/>
                <a:cs typeface="Arial" panose="020B0604020202020204" pitchFamily="34" charset="0"/>
              </a:rPr>
              <a:t>, not a </a:t>
            </a:r>
            <a:r>
              <a:rPr lang="en-US" sz="1100" b="1" dirty="0">
                <a:latin typeface="Arial" panose="020B0604020202020204" pitchFamily="34" charset="0"/>
                <a:cs typeface="Arial" panose="020B0604020202020204" pitchFamily="34" charset="0"/>
              </a:rPr>
              <a:t>level-change</a:t>
            </a:r>
            <a:r>
              <a:rPr lang="en-US" sz="1100" dirty="0">
                <a:latin typeface="Arial" panose="020B0604020202020204" pitchFamily="34" charset="0"/>
                <a:cs typeface="Arial" panose="020B0604020202020204" pitchFamily="34" charset="0"/>
              </a:rPr>
              <a:t> predictor</a:t>
            </a:r>
            <a:endParaRPr lang="en-IN" sz="1100" dirty="0">
              <a:latin typeface="Arial" panose="020B0604020202020204" pitchFamily="34" charset="0"/>
              <a:cs typeface="Arial" panose="020B0604020202020204" pitchFamily="34" charset="0"/>
            </a:endParaRPr>
          </a:p>
        </p:txBody>
      </p:sp>
      <p:pic>
        <p:nvPicPr>
          <p:cNvPr id="29" name="Audio 28">
            <a:hlinkClick r:id="" action="ppaction://media"/>
            <a:extLst>
              <a:ext uri="{FF2B5EF4-FFF2-40B4-BE49-F238E27FC236}">
                <a16:creationId xmlns:a16="http://schemas.microsoft.com/office/drawing/2014/main" id="{1CCA4377-5F1A-8A64-CF54-C6F5A7272949}"/>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08306" t="-108306" r="-108306" b="-108306"/>
          <a:stretch>
            <a:fillRect/>
          </a:stretch>
        </p:blipFill>
        <p:spPr>
          <a:xfrm>
            <a:off x="7539228" y="3538728"/>
            <a:ext cx="1543050" cy="1543050"/>
          </a:xfrm>
          <a:prstGeom prst="ellipse">
            <a:avLst/>
          </a:prstGeom>
        </p:spPr>
      </p:pic>
    </p:spTree>
    <p:extLst>
      <p:ext uri="{BB962C8B-B14F-4D97-AF65-F5344CB8AC3E}">
        <p14:creationId xmlns:p14="http://schemas.microsoft.com/office/powerpoint/2010/main" val="230401352"/>
      </p:ext>
    </p:extLst>
  </p:cSld>
  <p:clrMapOvr>
    <a:masterClrMapping/>
  </p:clrMapOvr>
  <mc:AlternateContent xmlns:mc="http://schemas.openxmlformats.org/markup-compatibility/2006" xmlns:p14="http://schemas.microsoft.com/office/powerpoint/2010/main">
    <mc:Choice Requires="p14">
      <p:transition p14:dur="0" advTm="50202"/>
    </mc:Choice>
    <mc:Fallback xmlns="">
      <p:transition advTm="5020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9"/>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19"/>
          <p:cNvSpPr txBox="1">
            <a:spLocks noGrp="1"/>
          </p:cNvSpPr>
          <p:nvPr>
            <p:ph type="title"/>
          </p:nvPr>
        </p:nvSpPr>
        <p:spPr>
          <a:xfrm>
            <a:off x="375869" y="404976"/>
            <a:ext cx="8520600" cy="572700"/>
          </a:xfrm>
          <a:prstGeom prst="rect">
            <a:avLst/>
          </a:prstGeom>
        </p:spPr>
        <p:txBody>
          <a:bodyPr spcFirstLastPara="1" wrap="square" lIns="91425" tIns="91425" rIns="91425" bIns="91425" anchor="t" anchorCtr="0">
            <a:normAutofit/>
          </a:bodyPr>
          <a:lstStyle/>
          <a:p>
            <a:r>
              <a:rPr lang="en-US" sz="2000" dirty="0">
                <a:latin typeface="Arial" panose="020B0604020202020204" pitchFamily="34" charset="0"/>
                <a:cs typeface="Arial" panose="020B0604020202020204" pitchFamily="34" charset="0"/>
              </a:rPr>
              <a:t>Zone 2 – Dependence &amp; Stationarity Checks</a:t>
            </a:r>
            <a:endParaRPr lang="en-GB" sz="2000" dirty="0">
              <a:solidFill>
                <a:srgbClr val="000000"/>
              </a:solidFill>
              <a:latin typeface="Arial" panose="020B0604020202020204" pitchFamily="34" charset="0"/>
              <a:cs typeface="Arial" panose="020B0604020202020204" pitchFamily="34" charset="0"/>
            </a:endParaRPr>
          </a:p>
        </p:txBody>
      </p:sp>
      <p:pic>
        <p:nvPicPr>
          <p:cNvPr id="2" name="Picture 1" descr="A screenshot of a graph&#10;&#10;AI-generated content may be incorrect.">
            <a:extLst>
              <a:ext uri="{FF2B5EF4-FFF2-40B4-BE49-F238E27FC236}">
                <a16:creationId xmlns:a16="http://schemas.microsoft.com/office/drawing/2014/main" id="{8F0887A6-863A-E26D-E1D1-7C6237217598}"/>
              </a:ext>
            </a:extLst>
          </p:cNvPr>
          <p:cNvPicPr>
            <a:picLocks noChangeAspect="1"/>
          </p:cNvPicPr>
          <p:nvPr/>
        </p:nvPicPr>
        <p:blipFill>
          <a:blip r:embed="rId5"/>
          <a:stretch>
            <a:fillRect/>
          </a:stretch>
        </p:blipFill>
        <p:spPr>
          <a:xfrm>
            <a:off x="200856" y="1157505"/>
            <a:ext cx="6363182" cy="3281504"/>
          </a:xfrm>
          <a:prstGeom prst="rect">
            <a:avLst/>
          </a:prstGeom>
        </p:spPr>
      </p:pic>
      <p:sp>
        <p:nvSpPr>
          <p:cNvPr id="3" name="TextBox 2">
            <a:extLst>
              <a:ext uri="{FF2B5EF4-FFF2-40B4-BE49-F238E27FC236}">
                <a16:creationId xmlns:a16="http://schemas.microsoft.com/office/drawing/2014/main" id="{3D9C45D6-ADBE-846E-30E6-0BBC3DD87A33}"/>
              </a:ext>
            </a:extLst>
          </p:cNvPr>
          <p:cNvSpPr txBox="1"/>
          <p:nvPr/>
        </p:nvSpPr>
        <p:spPr>
          <a:xfrm>
            <a:off x="6564038" y="3151184"/>
            <a:ext cx="2683144" cy="1107996"/>
          </a:xfrm>
          <a:prstGeom prst="rect">
            <a:avLst/>
          </a:prstGeom>
          <a:noFill/>
        </p:spPr>
        <p:txBody>
          <a:bodyPr wrap="square">
            <a:spAutoFit/>
          </a:bodyPr>
          <a:lstStyle/>
          <a:p>
            <a:r>
              <a:rPr lang="en-US" sz="1100" b="1" dirty="0">
                <a:latin typeface="Arial" panose="020B0604020202020204" pitchFamily="34" charset="0"/>
                <a:cs typeface="Arial" panose="020B0604020202020204" pitchFamily="34" charset="0"/>
              </a:rPr>
              <a:t>ADF:</a:t>
            </a:r>
            <a:r>
              <a:rPr lang="en-US" sz="1100" dirty="0">
                <a:latin typeface="Arial" panose="020B0604020202020204" pitchFamily="34" charset="0"/>
                <a:cs typeface="Arial" panose="020B0604020202020204" pitchFamily="34" charset="0"/>
              </a:rPr>
              <a:t> pass (stationary in differences)</a:t>
            </a:r>
            <a:br>
              <a:rPr lang="en-US" sz="1100" dirty="0">
                <a:latin typeface="Arial" panose="020B0604020202020204" pitchFamily="34" charset="0"/>
                <a:cs typeface="Arial" panose="020B0604020202020204" pitchFamily="34" charset="0"/>
              </a:rPr>
            </a:br>
            <a:r>
              <a:rPr lang="en-US" sz="1100" b="1" dirty="0">
                <a:latin typeface="Arial" panose="020B0604020202020204" pitchFamily="34" charset="0"/>
                <a:cs typeface="Arial" panose="020B0604020202020204" pitchFamily="34" charset="0"/>
              </a:rPr>
              <a:t>KPSS:</a:t>
            </a:r>
            <a:r>
              <a:rPr lang="en-US" sz="1100" dirty="0">
                <a:latin typeface="Arial" panose="020B0604020202020204" pitchFamily="34" charset="0"/>
                <a:cs typeface="Arial" panose="020B0604020202020204" pitchFamily="34" charset="0"/>
              </a:rPr>
              <a:t> fails (not level-stationary)</a:t>
            </a:r>
          </a:p>
          <a:p>
            <a:endParaRPr lang="en-US" sz="1100" dirty="0">
              <a:latin typeface="Arial" panose="020B0604020202020204" pitchFamily="34" charset="0"/>
              <a:cs typeface="Arial" panose="020B0604020202020204" pitchFamily="34" charset="0"/>
            </a:endParaRPr>
          </a:p>
          <a:p>
            <a:pPr marL="171450" indent="-171450">
              <a:buFont typeface="Arial" panose="020B0604020202020204" pitchFamily="34" charset="0"/>
              <a:buChar char="•"/>
            </a:pPr>
            <a:r>
              <a:rPr lang="en-US" sz="1100" dirty="0">
                <a:latin typeface="Arial" panose="020B0604020202020204" pitchFamily="34" charset="0"/>
                <a:cs typeface="Arial" panose="020B0604020202020204" pitchFamily="34" charset="0"/>
              </a:rPr>
              <a:t>High seasonal persistence</a:t>
            </a:r>
          </a:p>
          <a:p>
            <a:pPr marL="171450" indent="-171450">
              <a:buFont typeface="Arial" panose="020B0604020202020204" pitchFamily="34" charset="0"/>
              <a:buChar char="•"/>
            </a:pPr>
            <a:r>
              <a:rPr lang="en-US" sz="1100" dirty="0">
                <a:latin typeface="Arial" panose="020B0604020202020204" pitchFamily="34" charset="0"/>
                <a:cs typeface="Arial" panose="020B0604020202020204" pitchFamily="34" charset="0"/>
              </a:rPr>
              <a:t>Long memory behavior</a:t>
            </a:r>
          </a:p>
          <a:p>
            <a:pPr marL="171450" indent="-171450">
              <a:buFont typeface="Arial" panose="020B0604020202020204" pitchFamily="34" charset="0"/>
              <a:buChar char="•"/>
            </a:pPr>
            <a:r>
              <a:rPr lang="en-US" sz="1100" dirty="0">
                <a:latin typeface="Arial" panose="020B0604020202020204" pitchFamily="34" charset="0"/>
                <a:cs typeface="Arial" panose="020B0604020202020204" pitchFamily="34" charset="0"/>
              </a:rPr>
              <a:t>Requires seasonal removal</a:t>
            </a:r>
            <a:endParaRPr lang="en-IN" sz="1100" dirty="0">
              <a:latin typeface="Arial" panose="020B0604020202020204" pitchFamily="34" charset="0"/>
              <a:cs typeface="Arial" panose="020B0604020202020204" pitchFamily="34" charset="0"/>
            </a:endParaRPr>
          </a:p>
        </p:txBody>
      </p:sp>
      <p:pic>
        <p:nvPicPr>
          <p:cNvPr id="5" name="Picture 4" descr="A screen shot of a computer&#10;&#10;AI-generated content may be incorrect.">
            <a:extLst>
              <a:ext uri="{FF2B5EF4-FFF2-40B4-BE49-F238E27FC236}">
                <a16:creationId xmlns:a16="http://schemas.microsoft.com/office/drawing/2014/main" id="{AF6863DD-EE7A-D7B3-D272-F82FA05C6DC7}"/>
              </a:ext>
            </a:extLst>
          </p:cNvPr>
          <p:cNvPicPr>
            <a:picLocks noChangeAspect="1"/>
          </p:cNvPicPr>
          <p:nvPr/>
        </p:nvPicPr>
        <p:blipFill>
          <a:blip r:embed="rId6"/>
          <a:stretch>
            <a:fillRect/>
          </a:stretch>
        </p:blipFill>
        <p:spPr>
          <a:xfrm>
            <a:off x="6759214" y="1280130"/>
            <a:ext cx="2292792" cy="1617138"/>
          </a:xfrm>
          <a:prstGeom prst="rect">
            <a:avLst/>
          </a:prstGeom>
        </p:spPr>
      </p:pic>
      <p:pic>
        <p:nvPicPr>
          <p:cNvPr id="41" name="Audio 40">
            <a:hlinkClick r:id="" action="ppaction://media"/>
            <a:extLst>
              <a:ext uri="{FF2B5EF4-FFF2-40B4-BE49-F238E27FC236}">
                <a16:creationId xmlns:a16="http://schemas.microsoft.com/office/drawing/2014/main" id="{6409FE63-1BFA-E436-57B0-EFE5DC05174E}"/>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08306" t="-108306" r="-108306" b="-108306"/>
          <a:stretch>
            <a:fillRect/>
          </a:stretch>
        </p:blipFill>
        <p:spPr>
          <a:xfrm>
            <a:off x="7539228" y="3538728"/>
            <a:ext cx="1543050" cy="1543050"/>
          </a:xfrm>
          <a:prstGeom prst="ellipse">
            <a:avLst/>
          </a:prstGeom>
        </p:spPr>
      </p:pic>
    </p:spTree>
  </p:cSld>
  <p:clrMapOvr>
    <a:masterClrMapping/>
  </p:clrMapOvr>
  <mc:AlternateContent xmlns:mc="http://schemas.openxmlformats.org/markup-compatibility/2006" xmlns:p14="http://schemas.microsoft.com/office/powerpoint/2010/main">
    <mc:Choice Requires="p14">
      <p:transition p14:dur="0" advTm="55349"/>
    </mc:Choice>
    <mc:Fallback xmlns="">
      <p:transition advTm="5534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1"/>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6">
          <a:extLst>
            <a:ext uri="{FF2B5EF4-FFF2-40B4-BE49-F238E27FC236}">
              <a16:creationId xmlns:a16="http://schemas.microsoft.com/office/drawing/2014/main" id="{BC063FF7-776E-5DB7-0A73-CCD625E29FC2}"/>
            </a:ext>
          </a:extLst>
        </p:cNvPr>
        <p:cNvGrpSpPr/>
        <p:nvPr/>
      </p:nvGrpSpPr>
      <p:grpSpPr>
        <a:xfrm>
          <a:off x="0" y="0"/>
          <a:ext cx="0" cy="0"/>
          <a:chOff x="0" y="0"/>
          <a:chExt cx="0" cy="0"/>
        </a:xfrm>
      </p:grpSpPr>
      <p:sp>
        <p:nvSpPr>
          <p:cNvPr id="127" name="Google Shape;127;p21">
            <a:extLst>
              <a:ext uri="{FF2B5EF4-FFF2-40B4-BE49-F238E27FC236}">
                <a16:creationId xmlns:a16="http://schemas.microsoft.com/office/drawing/2014/main" id="{6F4CE50A-E709-9243-08B0-CAA3B82827B9}"/>
              </a:ext>
            </a:extLst>
          </p:cNvPr>
          <p:cNvSpPr txBox="1">
            <a:spLocks noGrp="1"/>
          </p:cNvSpPr>
          <p:nvPr>
            <p:ph type="title"/>
          </p:nvPr>
        </p:nvSpPr>
        <p:spPr>
          <a:xfrm>
            <a:off x="404923" y="165355"/>
            <a:ext cx="8520600" cy="572700"/>
          </a:xfrm>
          <a:prstGeom prst="rect">
            <a:avLst/>
          </a:prstGeom>
        </p:spPr>
        <p:txBody>
          <a:bodyPr spcFirstLastPara="1" wrap="square" lIns="91425" tIns="91425" rIns="91425" bIns="91425" anchor="t" anchorCtr="0">
            <a:noAutofit/>
          </a:bodyPr>
          <a:lstStyle/>
          <a:p>
            <a:r>
              <a:rPr lang="en-US" sz="2000" dirty="0">
                <a:latin typeface="Arial" panose="020B0604020202020204" pitchFamily="34" charset="0"/>
                <a:cs typeface="Arial" panose="020B0604020202020204" pitchFamily="34" charset="0"/>
              </a:rPr>
              <a:t>Zone 2: CCF, MSTL, and Model Fit Diagnostics</a:t>
            </a:r>
          </a:p>
        </p:txBody>
      </p:sp>
      <p:pic>
        <p:nvPicPr>
          <p:cNvPr id="7" name="Picture 6" descr="A graph of a graph&#10;&#10;AI-generated content may be incorrect.">
            <a:extLst>
              <a:ext uri="{FF2B5EF4-FFF2-40B4-BE49-F238E27FC236}">
                <a16:creationId xmlns:a16="http://schemas.microsoft.com/office/drawing/2014/main" id="{2EF5F839-A460-F3BC-E6ED-6BB1E73DE183}"/>
              </a:ext>
            </a:extLst>
          </p:cNvPr>
          <p:cNvPicPr>
            <a:picLocks noChangeAspect="1"/>
          </p:cNvPicPr>
          <p:nvPr/>
        </p:nvPicPr>
        <p:blipFill>
          <a:blip r:embed="rId5"/>
          <a:stretch>
            <a:fillRect/>
          </a:stretch>
        </p:blipFill>
        <p:spPr>
          <a:xfrm>
            <a:off x="216601" y="634973"/>
            <a:ext cx="3757831" cy="1606419"/>
          </a:xfrm>
          <a:prstGeom prst="rect">
            <a:avLst/>
          </a:prstGeom>
        </p:spPr>
      </p:pic>
      <p:pic>
        <p:nvPicPr>
          <p:cNvPr id="3" name="Picture 2" descr="A graph of a graph showing a number of different types of sound waves&#10;&#10;AI-generated content may be incorrect.">
            <a:extLst>
              <a:ext uri="{FF2B5EF4-FFF2-40B4-BE49-F238E27FC236}">
                <a16:creationId xmlns:a16="http://schemas.microsoft.com/office/drawing/2014/main" id="{4F445042-0D04-9B7D-2DC0-E24E2E98DB4C}"/>
              </a:ext>
            </a:extLst>
          </p:cNvPr>
          <p:cNvPicPr>
            <a:picLocks noChangeAspect="1"/>
          </p:cNvPicPr>
          <p:nvPr/>
        </p:nvPicPr>
        <p:blipFill>
          <a:blip r:embed="rId6"/>
          <a:stretch>
            <a:fillRect/>
          </a:stretch>
        </p:blipFill>
        <p:spPr>
          <a:xfrm>
            <a:off x="4162754" y="634973"/>
            <a:ext cx="4895872" cy="2048314"/>
          </a:xfrm>
          <a:prstGeom prst="rect">
            <a:avLst/>
          </a:prstGeom>
        </p:spPr>
      </p:pic>
      <p:pic>
        <p:nvPicPr>
          <p:cNvPr id="6" name="Picture 5" descr="A graph of error&#10;&#10;AI-generated content may be incorrect.">
            <a:extLst>
              <a:ext uri="{FF2B5EF4-FFF2-40B4-BE49-F238E27FC236}">
                <a16:creationId xmlns:a16="http://schemas.microsoft.com/office/drawing/2014/main" id="{DD179B84-C8B5-62EF-EC6E-F5AE4C69B6A9}"/>
              </a:ext>
            </a:extLst>
          </p:cNvPr>
          <p:cNvPicPr>
            <a:picLocks noChangeAspect="1"/>
          </p:cNvPicPr>
          <p:nvPr/>
        </p:nvPicPr>
        <p:blipFill>
          <a:blip r:embed="rId7"/>
          <a:stretch>
            <a:fillRect/>
          </a:stretch>
        </p:blipFill>
        <p:spPr>
          <a:xfrm>
            <a:off x="52169" y="2664997"/>
            <a:ext cx="5457346" cy="2158802"/>
          </a:xfrm>
          <a:prstGeom prst="rect">
            <a:avLst/>
          </a:prstGeom>
        </p:spPr>
      </p:pic>
      <p:sp>
        <p:nvSpPr>
          <p:cNvPr id="8" name="TextBox 7">
            <a:extLst>
              <a:ext uri="{FF2B5EF4-FFF2-40B4-BE49-F238E27FC236}">
                <a16:creationId xmlns:a16="http://schemas.microsoft.com/office/drawing/2014/main" id="{E20A71AB-B016-71AE-FA43-89208C72B488}"/>
              </a:ext>
            </a:extLst>
          </p:cNvPr>
          <p:cNvSpPr txBox="1"/>
          <p:nvPr/>
        </p:nvSpPr>
        <p:spPr>
          <a:xfrm>
            <a:off x="5509515" y="2774902"/>
            <a:ext cx="3618554" cy="1938992"/>
          </a:xfrm>
          <a:prstGeom prst="rect">
            <a:avLst/>
          </a:prstGeom>
          <a:noFill/>
        </p:spPr>
        <p:txBody>
          <a:bodyPr wrap="square">
            <a:spAutoFit/>
          </a:bodyPr>
          <a:lstStyle/>
          <a:p>
            <a:pPr algn="just"/>
            <a:r>
              <a:rPr lang="en-IN" sz="1000" b="1" dirty="0">
                <a:latin typeface="Arial" panose="020B0604020202020204" pitchFamily="34" charset="0"/>
                <a:cs typeface="Arial" panose="020B0604020202020204" pitchFamily="34" charset="0"/>
              </a:rPr>
              <a:t>CCF with Temperature: </a:t>
            </a:r>
            <a:r>
              <a:rPr lang="en-IN" sz="1000" dirty="0">
                <a:latin typeface="Arial" panose="020B0604020202020204" pitchFamily="34" charset="0"/>
                <a:cs typeface="Arial" panose="020B0604020202020204" pitchFamily="34" charset="0"/>
              </a:rPr>
              <a:t>clear repeating cycle; moderate co movement</a:t>
            </a:r>
          </a:p>
          <a:p>
            <a:pPr algn="just"/>
            <a:r>
              <a:rPr lang="en-IN" sz="1000" b="1" dirty="0">
                <a:latin typeface="Arial" panose="020B0604020202020204" pitchFamily="34" charset="0"/>
                <a:cs typeface="Arial" panose="020B0604020202020204" pitchFamily="34" charset="0"/>
              </a:rPr>
              <a:t>MSTL: </a:t>
            </a:r>
            <a:r>
              <a:rPr lang="en-IN" sz="1000" dirty="0">
                <a:latin typeface="Arial" panose="020B0604020202020204" pitchFamily="34" charset="0"/>
                <a:cs typeface="Arial" panose="020B0604020202020204" pitchFamily="34" charset="0"/>
              </a:rPr>
              <a:t>strong 144-point intraday seasonality; mild trend drift</a:t>
            </a:r>
            <a:br>
              <a:rPr lang="en-IN" sz="1000" dirty="0">
                <a:latin typeface="Arial" panose="020B0604020202020204" pitchFamily="34" charset="0"/>
                <a:cs typeface="Arial" panose="020B0604020202020204" pitchFamily="34" charset="0"/>
              </a:rPr>
            </a:br>
            <a:r>
              <a:rPr lang="en-IN" sz="1000" b="1" dirty="0">
                <a:latin typeface="Arial" panose="020B0604020202020204" pitchFamily="34" charset="0"/>
                <a:cs typeface="Arial" panose="020B0604020202020204" pitchFamily="34" charset="0"/>
              </a:rPr>
              <a:t>Model Form: </a:t>
            </a:r>
            <a:r>
              <a:rPr lang="en-IN" sz="1000" dirty="0">
                <a:latin typeface="Arial" panose="020B0604020202020204" pitchFamily="34" charset="0"/>
                <a:cs typeface="Arial" panose="020B0604020202020204" pitchFamily="34" charset="0"/>
              </a:rPr>
              <a:t>ARIMA(0,1,5) + Fourier + Temperature</a:t>
            </a:r>
            <a:br>
              <a:rPr lang="en-IN" sz="1000" dirty="0">
                <a:latin typeface="Arial" panose="020B0604020202020204" pitchFamily="34" charset="0"/>
                <a:cs typeface="Arial" panose="020B0604020202020204" pitchFamily="34" charset="0"/>
              </a:rPr>
            </a:br>
            <a:r>
              <a:rPr lang="en-IN" sz="1000" b="1" dirty="0">
                <a:latin typeface="Arial" panose="020B0604020202020204" pitchFamily="34" charset="0"/>
                <a:cs typeface="Arial" panose="020B0604020202020204" pitchFamily="34" charset="0"/>
              </a:rPr>
              <a:t>Residuals: </a:t>
            </a:r>
            <a:r>
              <a:rPr lang="en-IN" sz="1000" dirty="0">
                <a:latin typeface="Arial" panose="020B0604020202020204" pitchFamily="34" charset="0"/>
                <a:cs typeface="Arial" panose="020B0604020202020204" pitchFamily="34" charset="0"/>
              </a:rPr>
              <a:t>centred; variance stable; small seasonal autocorrelation remains</a:t>
            </a:r>
          </a:p>
          <a:p>
            <a:pPr algn="just"/>
            <a:endParaRPr lang="en-IN" sz="1000" dirty="0">
              <a:latin typeface="Arial" panose="020B0604020202020204" pitchFamily="34" charset="0"/>
              <a:cs typeface="Arial" panose="020B0604020202020204" pitchFamily="34" charset="0"/>
            </a:endParaRPr>
          </a:p>
          <a:p>
            <a:pPr algn="just"/>
            <a:r>
              <a:rPr lang="en-IN" sz="1000" b="1" dirty="0">
                <a:latin typeface="Arial" panose="020B0604020202020204" pitchFamily="34" charset="0"/>
                <a:cs typeface="Arial" panose="020B0604020202020204" pitchFamily="34" charset="0"/>
              </a:rPr>
              <a:t>Model Selection:</a:t>
            </a:r>
          </a:p>
          <a:p>
            <a:pPr marL="171450" indent="-171450" algn="just">
              <a:buFont typeface="Arial" panose="020B0604020202020204" pitchFamily="34" charset="0"/>
              <a:buChar char="•"/>
            </a:pPr>
            <a:r>
              <a:rPr lang="en-IN" sz="1000" dirty="0">
                <a:latin typeface="Arial" panose="020B0604020202020204" pitchFamily="34" charset="0"/>
                <a:cs typeface="Arial" panose="020B0604020202020204" pitchFamily="34" charset="0"/>
              </a:rPr>
              <a:t>Best AICc among candidate Zone 2 structures</a:t>
            </a:r>
          </a:p>
          <a:p>
            <a:pPr marL="171450" indent="-171450" algn="just">
              <a:buFont typeface="Arial" panose="020B0604020202020204" pitchFamily="34" charset="0"/>
              <a:buChar char="•"/>
            </a:pPr>
            <a:r>
              <a:rPr lang="en-IN" sz="1000" dirty="0">
                <a:latin typeface="Arial" panose="020B0604020202020204" pitchFamily="34" charset="0"/>
                <a:cs typeface="Arial" panose="020B0604020202020204" pitchFamily="34" charset="0"/>
              </a:rPr>
              <a:t>MA-dominant pattern aligns with EACF shape</a:t>
            </a:r>
          </a:p>
          <a:p>
            <a:pPr marL="171450" indent="-171450" algn="just">
              <a:buFont typeface="Arial" panose="020B0604020202020204" pitchFamily="34" charset="0"/>
              <a:buChar char="•"/>
            </a:pPr>
            <a:r>
              <a:rPr lang="en-IN" sz="1000" dirty="0">
                <a:latin typeface="Arial" panose="020B0604020202020204" pitchFamily="34" charset="0"/>
                <a:cs typeface="Arial" panose="020B0604020202020204" pitchFamily="34" charset="0"/>
              </a:rPr>
              <a:t>Fourier terms handle daily cycle; temperature improves short-term fit</a:t>
            </a:r>
          </a:p>
        </p:txBody>
      </p:sp>
      <p:pic>
        <p:nvPicPr>
          <p:cNvPr id="54" name="Audio 53">
            <a:hlinkClick r:id="" action="ppaction://media"/>
            <a:extLst>
              <a:ext uri="{FF2B5EF4-FFF2-40B4-BE49-F238E27FC236}">
                <a16:creationId xmlns:a16="http://schemas.microsoft.com/office/drawing/2014/main" id="{F20BE817-9C37-AB7D-D368-C09055861952}"/>
              </a:ext>
            </a:extLst>
          </p:cNvPr>
          <p:cNvPicPr>
            <a:picLocks noChangeAspect="1"/>
          </p:cNvPicPr>
          <p:nvPr>
            <a:audioFile r:link="rId2"/>
            <p:extLst>
              <p:ext uri="{DAA4B4D4-6D71-4841-9C94-3DE7FCFB9230}">
                <p14:media xmlns:p14="http://schemas.microsoft.com/office/powerpoint/2010/main" r:embed="rId1"/>
              </p:ext>
            </p:extLst>
          </p:nvPr>
        </p:nvPicPr>
        <p:blipFill>
          <a:blip r:embed="rId8"/>
          <a:srcRect l="-108306" t="-108306" r="-108306" b="-108306"/>
          <a:stretch>
            <a:fillRect/>
          </a:stretch>
        </p:blipFill>
        <p:spPr>
          <a:xfrm>
            <a:off x="7539228" y="3538728"/>
            <a:ext cx="1543050" cy="1543050"/>
          </a:xfrm>
          <a:prstGeom prst="ellipse">
            <a:avLst/>
          </a:prstGeom>
        </p:spPr>
      </p:pic>
    </p:spTree>
    <p:extLst>
      <p:ext uri="{BB962C8B-B14F-4D97-AF65-F5344CB8AC3E}">
        <p14:creationId xmlns:p14="http://schemas.microsoft.com/office/powerpoint/2010/main" val="1318536017"/>
      </p:ext>
    </p:extLst>
  </p:cSld>
  <p:clrMapOvr>
    <a:masterClrMapping/>
  </p:clrMapOvr>
  <mc:AlternateContent xmlns:mc="http://schemas.openxmlformats.org/markup-compatibility/2006" xmlns:p14="http://schemas.microsoft.com/office/powerpoint/2010/main">
    <mc:Choice Requires="p14">
      <p:transition p14:dur="0" advTm="59638"/>
    </mc:Choice>
    <mc:Fallback xmlns="">
      <p:transition advTm="5963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4"/>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4107C-1FD8-EB70-0AF5-23E2E3A69313}"/>
              </a:ext>
            </a:extLst>
          </p:cNvPr>
          <p:cNvSpPr>
            <a:spLocks noGrp="1"/>
          </p:cNvSpPr>
          <p:nvPr>
            <p:ph type="title"/>
          </p:nvPr>
        </p:nvSpPr>
        <p:spPr>
          <a:xfrm>
            <a:off x="311700" y="121377"/>
            <a:ext cx="8520600" cy="572700"/>
          </a:xfrm>
        </p:spPr>
        <p:txBody>
          <a:bodyPr>
            <a:normAutofit/>
          </a:bodyPr>
          <a:lstStyle/>
          <a:p>
            <a:r>
              <a:rPr lang="en-US" sz="2000" dirty="0">
                <a:latin typeface="Arial" panose="020B0604020202020204" pitchFamily="34" charset="0"/>
                <a:cs typeface="Arial" panose="020B0604020202020204" pitchFamily="34" charset="0"/>
              </a:rPr>
              <a:t>Zone 2 — Back-test Accuracy and 3-Day Forecast</a:t>
            </a:r>
            <a:endParaRPr lang="en-IN" sz="2000" dirty="0">
              <a:latin typeface="Arial" panose="020B0604020202020204" pitchFamily="34" charset="0"/>
              <a:cs typeface="Arial" panose="020B0604020202020204" pitchFamily="34" charset="0"/>
            </a:endParaRPr>
          </a:p>
        </p:txBody>
      </p:sp>
      <p:pic>
        <p:nvPicPr>
          <p:cNvPr id="5" name="Picture 4" descr="A graph showing a graph of a graph&#10;&#10;AI-generated content may be incorrect.">
            <a:extLst>
              <a:ext uri="{FF2B5EF4-FFF2-40B4-BE49-F238E27FC236}">
                <a16:creationId xmlns:a16="http://schemas.microsoft.com/office/drawing/2014/main" id="{B7B3B6D2-9FBE-592B-7548-57794CCC9120}"/>
              </a:ext>
            </a:extLst>
          </p:cNvPr>
          <p:cNvPicPr>
            <a:picLocks noChangeAspect="1"/>
          </p:cNvPicPr>
          <p:nvPr/>
        </p:nvPicPr>
        <p:blipFill>
          <a:blip r:embed="rId5"/>
          <a:stretch>
            <a:fillRect/>
          </a:stretch>
        </p:blipFill>
        <p:spPr>
          <a:xfrm>
            <a:off x="192507" y="637813"/>
            <a:ext cx="5149514" cy="1911378"/>
          </a:xfrm>
          <a:prstGeom prst="rect">
            <a:avLst/>
          </a:prstGeom>
        </p:spPr>
      </p:pic>
      <p:pic>
        <p:nvPicPr>
          <p:cNvPr id="7" name="Picture 6" descr="A graph showing a number of blue and red lines&#10;&#10;AI-generated content may be incorrect.">
            <a:extLst>
              <a:ext uri="{FF2B5EF4-FFF2-40B4-BE49-F238E27FC236}">
                <a16:creationId xmlns:a16="http://schemas.microsoft.com/office/drawing/2014/main" id="{C397A92E-799F-A0A7-6C5B-1D4644F80275}"/>
              </a:ext>
            </a:extLst>
          </p:cNvPr>
          <p:cNvPicPr>
            <a:picLocks noChangeAspect="1"/>
          </p:cNvPicPr>
          <p:nvPr/>
        </p:nvPicPr>
        <p:blipFill>
          <a:blip r:embed="rId6"/>
          <a:stretch>
            <a:fillRect/>
          </a:stretch>
        </p:blipFill>
        <p:spPr>
          <a:xfrm>
            <a:off x="2815814" y="2594310"/>
            <a:ext cx="6215891" cy="2308319"/>
          </a:xfrm>
          <a:prstGeom prst="rect">
            <a:avLst/>
          </a:prstGeom>
        </p:spPr>
      </p:pic>
      <p:sp>
        <p:nvSpPr>
          <p:cNvPr id="8" name="TextBox 7">
            <a:extLst>
              <a:ext uri="{FF2B5EF4-FFF2-40B4-BE49-F238E27FC236}">
                <a16:creationId xmlns:a16="http://schemas.microsoft.com/office/drawing/2014/main" id="{83D68C5C-0EFE-EF26-31E3-365C3A295131}"/>
              </a:ext>
            </a:extLst>
          </p:cNvPr>
          <p:cNvSpPr txBox="1"/>
          <p:nvPr/>
        </p:nvSpPr>
        <p:spPr>
          <a:xfrm>
            <a:off x="5344347" y="694077"/>
            <a:ext cx="3799653" cy="1615827"/>
          </a:xfrm>
          <a:prstGeom prst="rect">
            <a:avLst/>
          </a:prstGeom>
          <a:noFill/>
        </p:spPr>
        <p:txBody>
          <a:bodyPr wrap="square">
            <a:spAutoFit/>
          </a:bodyPr>
          <a:lstStyle/>
          <a:p>
            <a:r>
              <a:rPr lang="en-US" sz="1100" b="1" dirty="0">
                <a:latin typeface="Arial" panose="020B0604020202020204" pitchFamily="34" charset="0"/>
                <a:cs typeface="Arial" panose="020B0604020202020204" pitchFamily="34" charset="0"/>
              </a:rPr>
              <a:t>Back-test Accuracy (Seasonally Adjusted, Log Scale):</a:t>
            </a:r>
            <a:br>
              <a:rPr lang="en-US" sz="1100" dirty="0">
                <a:latin typeface="Arial" panose="020B0604020202020204" pitchFamily="34" charset="0"/>
                <a:cs typeface="Arial" panose="020B0604020202020204" pitchFamily="34" charset="0"/>
              </a:rPr>
            </a:br>
            <a:r>
              <a:rPr lang="en-US" sz="1100" dirty="0">
                <a:latin typeface="Arial" panose="020B0604020202020204" pitchFamily="34" charset="0"/>
                <a:cs typeface="Arial" panose="020B0604020202020204" pitchFamily="34" charset="0"/>
              </a:rPr>
              <a:t>• </a:t>
            </a:r>
            <a:r>
              <a:rPr lang="en-US" sz="1100" b="1" dirty="0">
                <a:latin typeface="Arial" panose="020B0604020202020204" pitchFamily="34" charset="0"/>
                <a:cs typeface="Arial" panose="020B0604020202020204" pitchFamily="34" charset="0"/>
              </a:rPr>
              <a:t>RMSE:</a:t>
            </a:r>
            <a:r>
              <a:rPr lang="en-US" sz="1100" dirty="0">
                <a:latin typeface="Arial" panose="020B0604020202020204" pitchFamily="34" charset="0"/>
                <a:cs typeface="Arial" panose="020B0604020202020204" pitchFamily="34" charset="0"/>
              </a:rPr>
              <a:t> 0.03831</a:t>
            </a:r>
            <a:br>
              <a:rPr lang="en-US" sz="1100" dirty="0">
                <a:latin typeface="Arial" panose="020B0604020202020204" pitchFamily="34" charset="0"/>
                <a:cs typeface="Arial" panose="020B0604020202020204" pitchFamily="34" charset="0"/>
              </a:rPr>
            </a:br>
            <a:r>
              <a:rPr lang="en-US" sz="1100" dirty="0">
                <a:latin typeface="Arial" panose="020B0604020202020204" pitchFamily="34" charset="0"/>
                <a:cs typeface="Arial" panose="020B0604020202020204" pitchFamily="34" charset="0"/>
              </a:rPr>
              <a:t>• </a:t>
            </a:r>
            <a:r>
              <a:rPr lang="en-US" sz="1100" b="1" dirty="0">
                <a:latin typeface="Arial" panose="020B0604020202020204" pitchFamily="34" charset="0"/>
                <a:cs typeface="Arial" panose="020B0604020202020204" pitchFamily="34" charset="0"/>
              </a:rPr>
              <a:t>MAE:</a:t>
            </a:r>
            <a:r>
              <a:rPr lang="en-US" sz="1100" dirty="0">
                <a:latin typeface="Arial" panose="020B0604020202020204" pitchFamily="34" charset="0"/>
                <a:cs typeface="Arial" panose="020B0604020202020204" pitchFamily="34" charset="0"/>
              </a:rPr>
              <a:t> 0.03247</a:t>
            </a:r>
            <a:br>
              <a:rPr lang="en-US" sz="1100" dirty="0">
                <a:latin typeface="Arial" panose="020B0604020202020204" pitchFamily="34" charset="0"/>
                <a:cs typeface="Arial" panose="020B0604020202020204" pitchFamily="34" charset="0"/>
              </a:rPr>
            </a:br>
            <a:r>
              <a:rPr lang="en-US" sz="1100" dirty="0">
                <a:latin typeface="Arial" panose="020B0604020202020204" pitchFamily="34" charset="0"/>
                <a:cs typeface="Arial" panose="020B0604020202020204" pitchFamily="34" charset="0"/>
              </a:rPr>
              <a:t>• </a:t>
            </a:r>
            <a:r>
              <a:rPr lang="en-US" sz="1100" b="1" dirty="0">
                <a:latin typeface="Arial" panose="020B0604020202020204" pitchFamily="34" charset="0"/>
                <a:cs typeface="Arial" panose="020B0604020202020204" pitchFamily="34" charset="0"/>
              </a:rPr>
              <a:t>MAPE:</a:t>
            </a:r>
            <a:r>
              <a:rPr lang="en-US" sz="1100" dirty="0">
                <a:latin typeface="Arial" panose="020B0604020202020204" pitchFamily="34" charset="0"/>
                <a:cs typeface="Arial" panose="020B0604020202020204" pitchFamily="34" charset="0"/>
              </a:rPr>
              <a:t> 0.32%</a:t>
            </a:r>
          </a:p>
          <a:p>
            <a:endParaRPr lang="en-US" sz="1100" dirty="0">
              <a:latin typeface="Arial" panose="020B0604020202020204" pitchFamily="34" charset="0"/>
              <a:cs typeface="Arial" panose="020B0604020202020204" pitchFamily="34" charset="0"/>
            </a:endParaRPr>
          </a:p>
          <a:p>
            <a:r>
              <a:rPr lang="en-US" sz="1100" b="1" dirty="0">
                <a:latin typeface="Arial" panose="020B0604020202020204" pitchFamily="34" charset="0"/>
                <a:cs typeface="Arial" panose="020B0604020202020204" pitchFamily="34" charset="0"/>
              </a:rPr>
              <a:t>Model Behavior:</a:t>
            </a:r>
            <a:br>
              <a:rPr lang="en-US" sz="1100" dirty="0">
                <a:latin typeface="Arial" panose="020B0604020202020204" pitchFamily="34" charset="0"/>
                <a:cs typeface="Arial" panose="020B0604020202020204" pitchFamily="34" charset="0"/>
              </a:rPr>
            </a:br>
            <a:r>
              <a:rPr lang="en-US" sz="1100" dirty="0">
                <a:latin typeface="Arial" panose="020B0604020202020204" pitchFamily="34" charset="0"/>
                <a:cs typeface="Arial" panose="020B0604020202020204" pitchFamily="34" charset="0"/>
              </a:rPr>
              <a:t>• Recovers intraday cycle consistently</a:t>
            </a:r>
            <a:br>
              <a:rPr lang="en-US" sz="1100" dirty="0">
                <a:latin typeface="Arial" panose="020B0604020202020204" pitchFamily="34" charset="0"/>
                <a:cs typeface="Arial" panose="020B0604020202020204" pitchFamily="34" charset="0"/>
              </a:rPr>
            </a:br>
            <a:r>
              <a:rPr lang="en-US" sz="1100" dirty="0">
                <a:latin typeface="Arial" panose="020B0604020202020204" pitchFamily="34" charset="0"/>
                <a:cs typeface="Arial" panose="020B0604020202020204" pitchFamily="34" charset="0"/>
              </a:rPr>
              <a:t>• Forecast tracks the general pattern but stays smoother</a:t>
            </a:r>
            <a:br>
              <a:rPr lang="en-US" sz="1100" dirty="0">
                <a:latin typeface="Arial" panose="020B0604020202020204" pitchFamily="34" charset="0"/>
                <a:cs typeface="Arial" panose="020B0604020202020204" pitchFamily="34" charset="0"/>
              </a:rPr>
            </a:br>
            <a:r>
              <a:rPr lang="en-US" sz="1100" dirty="0">
                <a:latin typeface="Arial" panose="020B0604020202020204" pitchFamily="34" charset="0"/>
                <a:cs typeface="Arial" panose="020B0604020202020204" pitchFamily="34" charset="0"/>
              </a:rPr>
              <a:t>• Underestimates sharp rises and dips in demand</a:t>
            </a:r>
          </a:p>
        </p:txBody>
      </p:sp>
      <p:sp>
        <p:nvSpPr>
          <p:cNvPr id="9" name="TextBox 8">
            <a:extLst>
              <a:ext uri="{FF2B5EF4-FFF2-40B4-BE49-F238E27FC236}">
                <a16:creationId xmlns:a16="http://schemas.microsoft.com/office/drawing/2014/main" id="{FA8C32B8-AC20-7D2C-F61F-AB4DB0B2B678}"/>
              </a:ext>
            </a:extLst>
          </p:cNvPr>
          <p:cNvSpPr txBox="1"/>
          <p:nvPr/>
        </p:nvSpPr>
        <p:spPr>
          <a:xfrm>
            <a:off x="311700" y="2852941"/>
            <a:ext cx="2271079" cy="1446550"/>
          </a:xfrm>
          <a:prstGeom prst="rect">
            <a:avLst/>
          </a:prstGeom>
          <a:noFill/>
        </p:spPr>
        <p:txBody>
          <a:bodyPr wrap="square">
            <a:spAutoFit/>
          </a:bodyPr>
          <a:lstStyle/>
          <a:p>
            <a:pPr algn="just"/>
            <a:r>
              <a:rPr lang="en-US" sz="1100" b="1" dirty="0">
                <a:latin typeface="Arial" panose="020B0604020202020204" pitchFamily="34" charset="0"/>
                <a:cs typeface="Arial" panose="020B0604020202020204" pitchFamily="34" charset="0"/>
              </a:rPr>
              <a:t>Final Takeaway:</a:t>
            </a:r>
          </a:p>
          <a:p>
            <a:pPr marL="171450" indent="-171450" algn="just">
              <a:buFont typeface="Arial" panose="020B0604020202020204" pitchFamily="34" charset="0"/>
              <a:buChar char="•"/>
            </a:pPr>
            <a:r>
              <a:rPr lang="en-US" sz="1100" dirty="0">
                <a:latin typeface="Arial" panose="020B0604020202020204" pitchFamily="34" charset="0"/>
                <a:cs typeface="Arial" panose="020B0604020202020204" pitchFamily="34" charset="0"/>
              </a:rPr>
              <a:t>Reliable short-horizon cycle prediction</a:t>
            </a:r>
          </a:p>
          <a:p>
            <a:pPr marL="171450" indent="-171450" algn="just">
              <a:buFont typeface="Arial" panose="020B0604020202020204" pitchFamily="34" charset="0"/>
              <a:buChar char="•"/>
            </a:pPr>
            <a:r>
              <a:rPr lang="en-US" sz="1100" dirty="0">
                <a:latin typeface="Arial" panose="020B0604020202020204" pitchFamily="34" charset="0"/>
                <a:cs typeface="Arial" panose="020B0604020202020204" pitchFamily="34" charset="0"/>
              </a:rPr>
              <a:t>Weak on sudden consumption changes</a:t>
            </a:r>
          </a:p>
          <a:p>
            <a:pPr marL="171450" indent="-171450" algn="just">
              <a:buFont typeface="Arial" panose="020B0604020202020204" pitchFamily="34" charset="0"/>
              <a:buChar char="•"/>
            </a:pPr>
            <a:r>
              <a:rPr lang="en-US" sz="1100" dirty="0">
                <a:latin typeface="Arial" panose="020B0604020202020204" pitchFamily="34" charset="0"/>
                <a:cs typeface="Arial" panose="020B0604020202020204" pitchFamily="34" charset="0"/>
              </a:rPr>
              <a:t>Performs well as a </a:t>
            </a:r>
            <a:r>
              <a:rPr lang="en-US" sz="1100" b="1" dirty="0">
                <a:latin typeface="Arial" panose="020B0604020202020204" pitchFamily="34" charset="0"/>
                <a:cs typeface="Arial" panose="020B0604020202020204" pitchFamily="34" charset="0"/>
              </a:rPr>
              <a:t>pattern-focused forecaster</a:t>
            </a:r>
            <a:r>
              <a:rPr lang="en-US" sz="1100" dirty="0">
                <a:latin typeface="Arial" panose="020B0604020202020204" pitchFamily="34" charset="0"/>
                <a:cs typeface="Arial" panose="020B0604020202020204" pitchFamily="34" charset="0"/>
              </a:rPr>
              <a:t>, not a </a:t>
            </a:r>
            <a:r>
              <a:rPr lang="en-US" sz="1100" b="1" dirty="0">
                <a:latin typeface="Arial" panose="020B0604020202020204" pitchFamily="34" charset="0"/>
                <a:cs typeface="Arial" panose="020B0604020202020204" pitchFamily="34" charset="0"/>
              </a:rPr>
              <a:t>peak-level predictor</a:t>
            </a:r>
            <a:endParaRPr lang="en-IN" sz="1100" dirty="0">
              <a:latin typeface="Arial" panose="020B0604020202020204" pitchFamily="34" charset="0"/>
              <a:cs typeface="Arial" panose="020B0604020202020204" pitchFamily="34" charset="0"/>
            </a:endParaRPr>
          </a:p>
        </p:txBody>
      </p:sp>
      <p:pic>
        <p:nvPicPr>
          <p:cNvPr id="30" name="Audio 29">
            <a:hlinkClick r:id="" action="ppaction://media"/>
            <a:extLst>
              <a:ext uri="{FF2B5EF4-FFF2-40B4-BE49-F238E27FC236}">
                <a16:creationId xmlns:a16="http://schemas.microsoft.com/office/drawing/2014/main" id="{AB944DE3-B333-51FC-721A-4095AA332B96}"/>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08306" t="-108306" r="-108306" b="-108306"/>
          <a:stretch>
            <a:fillRect/>
          </a:stretch>
        </p:blipFill>
        <p:spPr>
          <a:xfrm>
            <a:off x="7539228" y="3538728"/>
            <a:ext cx="1543050" cy="1543050"/>
          </a:xfrm>
          <a:prstGeom prst="ellipse">
            <a:avLst/>
          </a:prstGeom>
        </p:spPr>
      </p:pic>
    </p:spTree>
    <p:extLst>
      <p:ext uri="{BB962C8B-B14F-4D97-AF65-F5344CB8AC3E}">
        <p14:creationId xmlns:p14="http://schemas.microsoft.com/office/powerpoint/2010/main" val="2692928884"/>
      </p:ext>
    </p:extLst>
  </p:cSld>
  <p:clrMapOvr>
    <a:masterClrMapping/>
  </p:clrMapOvr>
  <mc:AlternateContent xmlns:mc="http://schemas.openxmlformats.org/markup-compatibility/2006" xmlns:p14="http://schemas.microsoft.com/office/powerpoint/2010/main">
    <mc:Choice Requires="p14">
      <p:transition p14:dur="0" advTm="52801"/>
    </mc:Choice>
    <mc:Fallback xmlns="">
      <p:transition advTm="528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0"/>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4" name="Title 3">
            <a:extLst>
              <a:ext uri="{FF2B5EF4-FFF2-40B4-BE49-F238E27FC236}">
                <a16:creationId xmlns:a16="http://schemas.microsoft.com/office/drawing/2014/main" id="{2DFBEAE6-F476-210B-4C07-9B3270BE6D27}"/>
              </a:ext>
            </a:extLst>
          </p:cNvPr>
          <p:cNvSpPr>
            <a:spLocks noGrp="1"/>
          </p:cNvSpPr>
          <p:nvPr>
            <p:ph type="title"/>
          </p:nvPr>
        </p:nvSpPr>
        <p:spPr>
          <a:xfrm>
            <a:off x="351806" y="510165"/>
            <a:ext cx="8214679" cy="469343"/>
          </a:xfrm>
        </p:spPr>
        <p:txBody>
          <a:bodyPr>
            <a:noAutofit/>
          </a:bodyPr>
          <a:lstStyle/>
          <a:p>
            <a:r>
              <a:rPr lang="en-US" sz="2000" dirty="0">
                <a:latin typeface="Arial" panose="020B0604020202020204" pitchFamily="34" charset="0"/>
                <a:cs typeface="Arial" panose="020B0604020202020204" pitchFamily="34" charset="0"/>
              </a:rPr>
              <a:t>Zone 3 – Dependence &amp; Stationarity Checks</a:t>
            </a:r>
          </a:p>
        </p:txBody>
      </p:sp>
      <p:pic>
        <p:nvPicPr>
          <p:cNvPr id="5" name="Picture 4" descr="A screenshot of a graph&#10;&#10;AI-generated content may be incorrect.">
            <a:extLst>
              <a:ext uri="{FF2B5EF4-FFF2-40B4-BE49-F238E27FC236}">
                <a16:creationId xmlns:a16="http://schemas.microsoft.com/office/drawing/2014/main" id="{8EFA1022-DAF0-5AD9-87BE-CA07A0204436}"/>
              </a:ext>
            </a:extLst>
          </p:cNvPr>
          <p:cNvPicPr>
            <a:picLocks noChangeAspect="1"/>
          </p:cNvPicPr>
          <p:nvPr/>
        </p:nvPicPr>
        <p:blipFill>
          <a:blip r:embed="rId5"/>
          <a:stretch>
            <a:fillRect/>
          </a:stretch>
        </p:blipFill>
        <p:spPr>
          <a:xfrm>
            <a:off x="199199" y="1331613"/>
            <a:ext cx="6305763" cy="3301722"/>
          </a:xfrm>
          <a:prstGeom prst="rect">
            <a:avLst/>
          </a:prstGeom>
        </p:spPr>
      </p:pic>
      <p:sp>
        <p:nvSpPr>
          <p:cNvPr id="2" name="TextBox 1">
            <a:extLst>
              <a:ext uri="{FF2B5EF4-FFF2-40B4-BE49-F238E27FC236}">
                <a16:creationId xmlns:a16="http://schemas.microsoft.com/office/drawing/2014/main" id="{096CDDAD-AEFE-B3E4-F782-E12F56A4264C}"/>
              </a:ext>
            </a:extLst>
          </p:cNvPr>
          <p:cNvSpPr txBox="1"/>
          <p:nvPr/>
        </p:nvSpPr>
        <p:spPr>
          <a:xfrm>
            <a:off x="6569131" y="3446045"/>
            <a:ext cx="2683144" cy="1107996"/>
          </a:xfrm>
          <a:prstGeom prst="rect">
            <a:avLst/>
          </a:prstGeom>
          <a:noFill/>
        </p:spPr>
        <p:txBody>
          <a:bodyPr wrap="square">
            <a:spAutoFit/>
          </a:bodyPr>
          <a:lstStyle/>
          <a:p>
            <a:r>
              <a:rPr lang="en-US" sz="1100" b="1" dirty="0">
                <a:latin typeface="Arial" panose="020B0604020202020204" pitchFamily="34" charset="0"/>
                <a:cs typeface="Arial" panose="020B0604020202020204" pitchFamily="34" charset="0"/>
              </a:rPr>
              <a:t>ADF:</a:t>
            </a:r>
            <a:r>
              <a:rPr lang="en-US" sz="1100" dirty="0">
                <a:latin typeface="Arial" panose="020B0604020202020204" pitchFamily="34" charset="0"/>
                <a:cs typeface="Arial" panose="020B0604020202020204" pitchFamily="34" charset="0"/>
              </a:rPr>
              <a:t> pass (stationary in differences)</a:t>
            </a:r>
            <a:br>
              <a:rPr lang="en-US" sz="1100" dirty="0">
                <a:latin typeface="Arial" panose="020B0604020202020204" pitchFamily="34" charset="0"/>
                <a:cs typeface="Arial" panose="020B0604020202020204" pitchFamily="34" charset="0"/>
              </a:rPr>
            </a:br>
            <a:r>
              <a:rPr lang="en-US" sz="1100" b="1" dirty="0">
                <a:latin typeface="Arial" panose="020B0604020202020204" pitchFamily="34" charset="0"/>
                <a:cs typeface="Arial" panose="020B0604020202020204" pitchFamily="34" charset="0"/>
              </a:rPr>
              <a:t>KPSS:</a:t>
            </a:r>
            <a:r>
              <a:rPr lang="en-US" sz="1100" dirty="0">
                <a:latin typeface="Arial" panose="020B0604020202020204" pitchFamily="34" charset="0"/>
                <a:cs typeface="Arial" panose="020B0604020202020204" pitchFamily="34" charset="0"/>
              </a:rPr>
              <a:t> fails (not level-stationary)</a:t>
            </a:r>
          </a:p>
          <a:p>
            <a:endParaRPr lang="en-US" sz="1100" dirty="0">
              <a:latin typeface="Arial" panose="020B0604020202020204" pitchFamily="34" charset="0"/>
              <a:cs typeface="Arial" panose="020B0604020202020204" pitchFamily="34" charset="0"/>
            </a:endParaRPr>
          </a:p>
          <a:p>
            <a:pPr marL="171450" indent="-171450">
              <a:buFont typeface="Arial" panose="020B0604020202020204" pitchFamily="34" charset="0"/>
              <a:buChar char="•"/>
            </a:pPr>
            <a:r>
              <a:rPr lang="en-US" sz="1100" dirty="0">
                <a:latin typeface="Arial" panose="020B0604020202020204" pitchFamily="34" charset="0"/>
                <a:cs typeface="Arial" panose="020B0604020202020204" pitchFamily="34" charset="0"/>
              </a:rPr>
              <a:t>Most volatile zone</a:t>
            </a:r>
          </a:p>
          <a:p>
            <a:pPr marL="171450" indent="-171450">
              <a:buFont typeface="Arial" panose="020B0604020202020204" pitchFamily="34" charset="0"/>
              <a:buChar char="•"/>
            </a:pPr>
            <a:r>
              <a:rPr lang="en-US" sz="1100" dirty="0">
                <a:latin typeface="Arial" panose="020B0604020202020204" pitchFamily="34" charset="0"/>
                <a:cs typeface="Arial" panose="020B0604020202020204" pitchFamily="34" charset="0"/>
              </a:rPr>
              <a:t>Deep seasonal structure</a:t>
            </a:r>
          </a:p>
          <a:p>
            <a:pPr marL="171450" indent="-171450">
              <a:buFont typeface="Arial" panose="020B0604020202020204" pitchFamily="34" charset="0"/>
              <a:buChar char="•"/>
            </a:pPr>
            <a:r>
              <a:rPr lang="en-US" sz="1100" dirty="0">
                <a:latin typeface="Arial" panose="020B0604020202020204" pitchFamily="34" charset="0"/>
                <a:cs typeface="Arial" panose="020B0604020202020204" pitchFamily="34" charset="0"/>
              </a:rPr>
              <a:t>MA-dominant pattern</a:t>
            </a:r>
            <a:endParaRPr lang="en-IN" sz="1100" dirty="0">
              <a:latin typeface="Arial" panose="020B0604020202020204" pitchFamily="34" charset="0"/>
              <a:cs typeface="Arial" panose="020B0604020202020204" pitchFamily="34" charset="0"/>
            </a:endParaRPr>
          </a:p>
        </p:txBody>
      </p:sp>
      <p:pic>
        <p:nvPicPr>
          <p:cNvPr id="6" name="Picture 5" descr="A screen shot of a computer&#10;&#10;AI-generated content may be incorrect.">
            <a:extLst>
              <a:ext uri="{FF2B5EF4-FFF2-40B4-BE49-F238E27FC236}">
                <a16:creationId xmlns:a16="http://schemas.microsoft.com/office/drawing/2014/main" id="{0254439E-55D7-37A6-F0CF-32A459D87F2A}"/>
              </a:ext>
            </a:extLst>
          </p:cNvPr>
          <p:cNvPicPr>
            <a:picLocks noChangeAspect="1"/>
          </p:cNvPicPr>
          <p:nvPr/>
        </p:nvPicPr>
        <p:blipFill>
          <a:blip r:embed="rId6"/>
          <a:stretch>
            <a:fillRect/>
          </a:stretch>
        </p:blipFill>
        <p:spPr>
          <a:xfrm>
            <a:off x="6683590" y="1426561"/>
            <a:ext cx="2325887" cy="1572431"/>
          </a:xfrm>
          <a:prstGeom prst="rect">
            <a:avLst/>
          </a:prstGeom>
        </p:spPr>
      </p:pic>
      <p:pic>
        <p:nvPicPr>
          <p:cNvPr id="15" name="Audio 14">
            <a:hlinkClick r:id="" action="ppaction://media"/>
            <a:extLst>
              <a:ext uri="{FF2B5EF4-FFF2-40B4-BE49-F238E27FC236}">
                <a16:creationId xmlns:a16="http://schemas.microsoft.com/office/drawing/2014/main" id="{644D005D-8507-AC33-A3A0-0844028E1446}"/>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08306" t="-108306" r="-108306" b="-108306"/>
          <a:stretch>
            <a:fillRect/>
          </a:stretch>
        </p:blipFill>
        <p:spPr>
          <a:xfrm>
            <a:off x="7539228" y="3538728"/>
            <a:ext cx="1543050" cy="1543050"/>
          </a:xfrm>
          <a:prstGeom prst="ellipse">
            <a:avLst/>
          </a:prstGeom>
        </p:spPr>
      </p:pic>
    </p:spTree>
  </p:cSld>
  <p:clrMapOvr>
    <a:masterClrMapping/>
  </p:clrMapOvr>
  <mc:AlternateContent xmlns:mc="http://schemas.openxmlformats.org/markup-compatibility/2006" xmlns:p14="http://schemas.microsoft.com/office/powerpoint/2010/main">
    <mc:Choice Requires="p14">
      <p:transition p14:dur="0" advTm="36766"/>
    </mc:Choice>
    <mc:Fallback xmlns="">
      <p:transition advTm="367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26">
          <a:extLst>
            <a:ext uri="{FF2B5EF4-FFF2-40B4-BE49-F238E27FC236}">
              <a16:creationId xmlns:a16="http://schemas.microsoft.com/office/drawing/2014/main" id="{63606C8D-7C57-8EEA-9301-54B09E85F713}"/>
            </a:ext>
          </a:extLst>
        </p:cNvPr>
        <p:cNvGrpSpPr/>
        <p:nvPr/>
      </p:nvGrpSpPr>
      <p:grpSpPr>
        <a:xfrm>
          <a:off x="0" y="0"/>
          <a:ext cx="0" cy="0"/>
          <a:chOff x="0" y="0"/>
          <a:chExt cx="0" cy="0"/>
        </a:xfrm>
      </p:grpSpPr>
      <p:sp>
        <p:nvSpPr>
          <p:cNvPr id="127" name="Google Shape;127;p21">
            <a:extLst>
              <a:ext uri="{FF2B5EF4-FFF2-40B4-BE49-F238E27FC236}">
                <a16:creationId xmlns:a16="http://schemas.microsoft.com/office/drawing/2014/main" id="{578FA200-019D-7494-ACBE-6A35E873FBFB}"/>
              </a:ext>
            </a:extLst>
          </p:cNvPr>
          <p:cNvSpPr txBox="1">
            <a:spLocks noGrp="1"/>
          </p:cNvSpPr>
          <p:nvPr>
            <p:ph type="title"/>
          </p:nvPr>
        </p:nvSpPr>
        <p:spPr>
          <a:xfrm>
            <a:off x="404923" y="165355"/>
            <a:ext cx="8520600" cy="572700"/>
          </a:xfrm>
          <a:prstGeom prst="rect">
            <a:avLst/>
          </a:prstGeom>
        </p:spPr>
        <p:txBody>
          <a:bodyPr spcFirstLastPara="1" wrap="square" lIns="91425" tIns="91425" rIns="91425" bIns="91425" anchor="t" anchorCtr="0">
            <a:noAutofit/>
          </a:bodyPr>
          <a:lstStyle/>
          <a:p>
            <a:r>
              <a:rPr lang="en-US" sz="2000" dirty="0">
                <a:latin typeface="Arial" panose="020B0604020202020204" pitchFamily="34" charset="0"/>
                <a:cs typeface="Arial" panose="020B0604020202020204" pitchFamily="34" charset="0"/>
              </a:rPr>
              <a:t>Zone 3: CCF, MSTL, and Model Fit Diagnostics</a:t>
            </a:r>
          </a:p>
        </p:txBody>
      </p:sp>
      <p:pic>
        <p:nvPicPr>
          <p:cNvPr id="9" name="Picture 8" descr="A graph of a graph&#10;&#10;AI-generated content may be incorrect.">
            <a:extLst>
              <a:ext uri="{FF2B5EF4-FFF2-40B4-BE49-F238E27FC236}">
                <a16:creationId xmlns:a16="http://schemas.microsoft.com/office/drawing/2014/main" id="{09F19A29-D819-1132-1B2F-C2D5A393330C}"/>
              </a:ext>
            </a:extLst>
          </p:cNvPr>
          <p:cNvPicPr>
            <a:picLocks noChangeAspect="1"/>
          </p:cNvPicPr>
          <p:nvPr/>
        </p:nvPicPr>
        <p:blipFill>
          <a:blip r:embed="rId5"/>
          <a:stretch>
            <a:fillRect/>
          </a:stretch>
        </p:blipFill>
        <p:spPr>
          <a:xfrm>
            <a:off x="120348" y="666708"/>
            <a:ext cx="3962368" cy="1610694"/>
          </a:xfrm>
          <a:prstGeom prst="rect">
            <a:avLst/>
          </a:prstGeom>
        </p:spPr>
      </p:pic>
      <p:pic>
        <p:nvPicPr>
          <p:cNvPr id="3" name="Picture 2" descr="A graph of a graph showing a number of different types of sound waves&#10;&#10;AI-generated content may be incorrect.">
            <a:extLst>
              <a:ext uri="{FF2B5EF4-FFF2-40B4-BE49-F238E27FC236}">
                <a16:creationId xmlns:a16="http://schemas.microsoft.com/office/drawing/2014/main" id="{D0BBFFE6-C892-66E0-64E7-ACC37C56C300}"/>
              </a:ext>
            </a:extLst>
          </p:cNvPr>
          <p:cNvPicPr>
            <a:picLocks noChangeAspect="1"/>
          </p:cNvPicPr>
          <p:nvPr/>
        </p:nvPicPr>
        <p:blipFill>
          <a:blip r:embed="rId6"/>
          <a:stretch>
            <a:fillRect/>
          </a:stretch>
        </p:blipFill>
        <p:spPr>
          <a:xfrm>
            <a:off x="4146884" y="666708"/>
            <a:ext cx="4876768" cy="2012310"/>
          </a:xfrm>
          <a:prstGeom prst="rect">
            <a:avLst/>
          </a:prstGeom>
        </p:spPr>
      </p:pic>
      <p:pic>
        <p:nvPicPr>
          <p:cNvPr id="6" name="Picture 5" descr="A screenshot of a graph&#10;&#10;AI-generated content may be incorrect.">
            <a:extLst>
              <a:ext uri="{FF2B5EF4-FFF2-40B4-BE49-F238E27FC236}">
                <a16:creationId xmlns:a16="http://schemas.microsoft.com/office/drawing/2014/main" id="{358F0F0F-1D31-1156-65F6-2AB72338EEDE}"/>
              </a:ext>
            </a:extLst>
          </p:cNvPr>
          <p:cNvPicPr>
            <a:picLocks noChangeAspect="1"/>
          </p:cNvPicPr>
          <p:nvPr/>
        </p:nvPicPr>
        <p:blipFill>
          <a:blip r:embed="rId7"/>
          <a:stretch>
            <a:fillRect/>
          </a:stretch>
        </p:blipFill>
        <p:spPr>
          <a:xfrm>
            <a:off x="120348" y="2679018"/>
            <a:ext cx="5374073" cy="2263589"/>
          </a:xfrm>
          <a:prstGeom prst="rect">
            <a:avLst/>
          </a:prstGeom>
        </p:spPr>
      </p:pic>
      <p:sp>
        <p:nvSpPr>
          <p:cNvPr id="8" name="TextBox 7">
            <a:extLst>
              <a:ext uri="{FF2B5EF4-FFF2-40B4-BE49-F238E27FC236}">
                <a16:creationId xmlns:a16="http://schemas.microsoft.com/office/drawing/2014/main" id="{AA72B58D-CEFA-02A0-CB39-44E421E2D5E4}"/>
              </a:ext>
            </a:extLst>
          </p:cNvPr>
          <p:cNvSpPr txBox="1"/>
          <p:nvPr/>
        </p:nvSpPr>
        <p:spPr>
          <a:xfrm>
            <a:off x="5509515" y="2774902"/>
            <a:ext cx="3618554" cy="2092881"/>
          </a:xfrm>
          <a:prstGeom prst="rect">
            <a:avLst/>
          </a:prstGeom>
          <a:noFill/>
        </p:spPr>
        <p:txBody>
          <a:bodyPr wrap="square">
            <a:spAutoFit/>
          </a:bodyPr>
          <a:lstStyle/>
          <a:p>
            <a:pPr algn="just"/>
            <a:r>
              <a:rPr lang="en-IN" sz="1000" b="1" dirty="0">
                <a:latin typeface="Arial" panose="020B0604020202020204" pitchFamily="34" charset="0"/>
                <a:cs typeface="Arial" panose="020B0604020202020204" pitchFamily="34" charset="0"/>
              </a:rPr>
              <a:t>CCF with Temperature</a:t>
            </a:r>
            <a:r>
              <a:rPr lang="en-IN" sz="1000" dirty="0">
                <a:latin typeface="Arial" panose="020B0604020202020204" pitchFamily="34" charset="0"/>
                <a:cs typeface="Arial" panose="020B0604020202020204" pitchFamily="34" charset="0"/>
              </a:rPr>
              <a:t>: repeating high-amplitude cycle; strongest temperature link</a:t>
            </a:r>
          </a:p>
          <a:p>
            <a:pPr algn="just"/>
            <a:r>
              <a:rPr lang="en-IN" sz="1000" b="1" dirty="0">
                <a:latin typeface="Arial" panose="020B0604020202020204" pitchFamily="34" charset="0"/>
                <a:cs typeface="Arial" panose="020B0604020202020204" pitchFamily="34" charset="0"/>
              </a:rPr>
              <a:t>MSTL: </a:t>
            </a:r>
            <a:r>
              <a:rPr lang="en-IN" sz="1000" dirty="0">
                <a:latin typeface="Arial" panose="020B0604020202020204" pitchFamily="34" charset="0"/>
                <a:cs typeface="Arial" panose="020B0604020202020204" pitchFamily="34" charset="0"/>
              </a:rPr>
              <a:t>clear intraday seasonality; trend more irregular than Z1/Z2</a:t>
            </a:r>
          </a:p>
          <a:p>
            <a:pPr algn="just"/>
            <a:r>
              <a:rPr lang="en-IN" sz="1000" b="1" dirty="0">
                <a:latin typeface="Arial" panose="020B0604020202020204" pitchFamily="34" charset="0"/>
                <a:cs typeface="Arial" panose="020B0604020202020204" pitchFamily="34" charset="0"/>
              </a:rPr>
              <a:t>Model Form: </a:t>
            </a:r>
            <a:r>
              <a:rPr lang="en-IN" sz="1000" dirty="0">
                <a:latin typeface="Arial" panose="020B0604020202020204" pitchFamily="34" charset="0"/>
                <a:cs typeface="Arial" panose="020B0604020202020204" pitchFamily="34" charset="0"/>
              </a:rPr>
              <a:t>ARIMA(0,1,5) + Fourier + Temperature</a:t>
            </a:r>
          </a:p>
          <a:p>
            <a:pPr algn="just"/>
            <a:r>
              <a:rPr lang="en-IN" sz="1000" b="1" dirty="0">
                <a:latin typeface="Arial" panose="020B0604020202020204" pitchFamily="34" charset="0"/>
                <a:cs typeface="Arial" panose="020B0604020202020204" pitchFamily="34" charset="0"/>
              </a:rPr>
              <a:t>Residuals: </a:t>
            </a:r>
            <a:r>
              <a:rPr lang="en-IN" sz="1000" dirty="0">
                <a:latin typeface="Arial" panose="020B0604020202020204" pitchFamily="34" charset="0"/>
                <a:cs typeface="Arial" panose="020B0604020202020204" pitchFamily="34" charset="0"/>
              </a:rPr>
              <a:t>centred; variance stable; seasonal lags still visible</a:t>
            </a:r>
          </a:p>
          <a:p>
            <a:pPr algn="just"/>
            <a:endParaRPr lang="en-IN" sz="1000" dirty="0">
              <a:latin typeface="Arial" panose="020B0604020202020204" pitchFamily="34" charset="0"/>
              <a:cs typeface="Arial" panose="020B0604020202020204" pitchFamily="34" charset="0"/>
            </a:endParaRPr>
          </a:p>
          <a:p>
            <a:pPr algn="just"/>
            <a:r>
              <a:rPr lang="en-IN" sz="1000" b="1" dirty="0">
                <a:latin typeface="Arial" panose="020B0604020202020204" pitchFamily="34" charset="0"/>
                <a:cs typeface="Arial" panose="020B0604020202020204" pitchFamily="34" charset="0"/>
              </a:rPr>
              <a:t>Model Selection</a:t>
            </a:r>
          </a:p>
          <a:p>
            <a:pPr marL="171450" indent="-171450" algn="just">
              <a:buFont typeface="Arial" panose="020B0604020202020204" pitchFamily="34" charset="0"/>
              <a:buChar char="•"/>
            </a:pPr>
            <a:r>
              <a:rPr lang="en-IN" sz="1000" dirty="0">
                <a:latin typeface="Arial" panose="020B0604020202020204" pitchFamily="34" charset="0"/>
                <a:cs typeface="Arial" panose="020B0604020202020204" pitchFamily="34" charset="0"/>
              </a:rPr>
              <a:t>Lowest AICc among Zone 3 candidates</a:t>
            </a:r>
          </a:p>
          <a:p>
            <a:pPr marL="171450" indent="-171450" algn="just">
              <a:buFont typeface="Arial" panose="020B0604020202020204" pitchFamily="34" charset="0"/>
              <a:buChar char="•"/>
            </a:pPr>
            <a:r>
              <a:rPr lang="en-IN" sz="1000" dirty="0">
                <a:latin typeface="Arial" panose="020B0604020202020204" pitchFamily="34" charset="0"/>
                <a:cs typeface="Arial" panose="020B0604020202020204" pitchFamily="34" charset="0"/>
              </a:rPr>
              <a:t>MA-dominant remainder matches EACF pattern</a:t>
            </a:r>
          </a:p>
          <a:p>
            <a:pPr marL="171450" indent="-171450" algn="just">
              <a:buFont typeface="Arial" panose="020B0604020202020204" pitchFamily="34" charset="0"/>
              <a:buChar char="•"/>
            </a:pPr>
            <a:r>
              <a:rPr lang="en-IN" sz="1000" dirty="0">
                <a:latin typeface="Arial" panose="020B0604020202020204" pitchFamily="34" charset="0"/>
                <a:cs typeface="Arial" panose="020B0604020202020204" pitchFamily="34" charset="0"/>
              </a:rPr>
              <a:t>Fourier captures daily structure; temperature improves short-horizon response</a:t>
            </a:r>
          </a:p>
        </p:txBody>
      </p:sp>
      <p:pic>
        <p:nvPicPr>
          <p:cNvPr id="38" name="Audio 37">
            <a:hlinkClick r:id="" action="ppaction://media"/>
            <a:extLst>
              <a:ext uri="{FF2B5EF4-FFF2-40B4-BE49-F238E27FC236}">
                <a16:creationId xmlns:a16="http://schemas.microsoft.com/office/drawing/2014/main" id="{38927335-7A84-278F-E65B-315E8F1F7E19}"/>
              </a:ext>
            </a:extLst>
          </p:cNvPr>
          <p:cNvPicPr>
            <a:picLocks noChangeAspect="1"/>
          </p:cNvPicPr>
          <p:nvPr>
            <a:audioFile r:link="rId2"/>
            <p:extLst>
              <p:ext uri="{DAA4B4D4-6D71-4841-9C94-3DE7FCFB9230}">
                <p14:media xmlns:p14="http://schemas.microsoft.com/office/powerpoint/2010/main" r:embed="rId1"/>
              </p:ext>
            </p:extLst>
          </p:nvPr>
        </p:nvPicPr>
        <p:blipFill>
          <a:blip r:embed="rId8"/>
          <a:srcRect l="-108306" t="-108306" r="-108306" b="-108306"/>
          <a:stretch>
            <a:fillRect/>
          </a:stretch>
        </p:blipFill>
        <p:spPr>
          <a:xfrm>
            <a:off x="7539228" y="3538728"/>
            <a:ext cx="1543050" cy="1543050"/>
          </a:xfrm>
          <a:prstGeom prst="ellipse">
            <a:avLst/>
          </a:prstGeom>
        </p:spPr>
      </p:pic>
    </p:spTree>
    <p:extLst>
      <p:ext uri="{BB962C8B-B14F-4D97-AF65-F5344CB8AC3E}">
        <p14:creationId xmlns:p14="http://schemas.microsoft.com/office/powerpoint/2010/main" val="141848600"/>
      </p:ext>
    </p:extLst>
  </p:cSld>
  <p:clrMapOvr>
    <a:masterClrMapping/>
  </p:clrMapOvr>
  <mc:AlternateContent xmlns:mc="http://schemas.openxmlformats.org/markup-compatibility/2006" xmlns:p14="http://schemas.microsoft.com/office/powerpoint/2010/main">
    <mc:Choice Requires="p14">
      <p:transition p14:dur="0" advTm="56247"/>
    </mc:Choice>
    <mc:Fallback xmlns="">
      <p:transition advTm="5624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8"/>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508BB-CBC4-4C0A-594A-BC5FA00E9B94}"/>
              </a:ext>
            </a:extLst>
          </p:cNvPr>
          <p:cNvSpPr>
            <a:spLocks noGrp="1"/>
          </p:cNvSpPr>
          <p:nvPr>
            <p:ph type="title"/>
          </p:nvPr>
        </p:nvSpPr>
        <p:spPr>
          <a:xfrm>
            <a:off x="207426" y="124183"/>
            <a:ext cx="8520600" cy="572700"/>
          </a:xfrm>
        </p:spPr>
        <p:txBody>
          <a:bodyPr>
            <a:normAutofit/>
          </a:bodyPr>
          <a:lstStyle/>
          <a:p>
            <a:r>
              <a:rPr lang="en-US" sz="2000" dirty="0">
                <a:latin typeface="Arial" panose="020B0604020202020204" pitchFamily="34" charset="0"/>
                <a:cs typeface="Arial" panose="020B0604020202020204" pitchFamily="34" charset="0"/>
              </a:rPr>
              <a:t>Zone 3 — Back-test Accuracy and 3-Day Forecast</a:t>
            </a:r>
            <a:endParaRPr lang="en-IN" sz="2000" dirty="0">
              <a:latin typeface="Arial" panose="020B0604020202020204" pitchFamily="34" charset="0"/>
              <a:cs typeface="Arial" panose="020B0604020202020204" pitchFamily="34" charset="0"/>
            </a:endParaRPr>
          </a:p>
        </p:txBody>
      </p:sp>
      <p:pic>
        <p:nvPicPr>
          <p:cNvPr id="5" name="Picture 4" descr="A graph of a graph showing a graph&#10;&#10;AI-generated content may be incorrect.">
            <a:extLst>
              <a:ext uri="{FF2B5EF4-FFF2-40B4-BE49-F238E27FC236}">
                <a16:creationId xmlns:a16="http://schemas.microsoft.com/office/drawing/2014/main" id="{4209AC3C-7BA8-08CE-6957-2435A1092AB2}"/>
              </a:ext>
            </a:extLst>
          </p:cNvPr>
          <p:cNvPicPr>
            <a:picLocks noChangeAspect="1"/>
          </p:cNvPicPr>
          <p:nvPr/>
        </p:nvPicPr>
        <p:blipFill>
          <a:blip r:embed="rId5"/>
          <a:stretch>
            <a:fillRect/>
          </a:stretch>
        </p:blipFill>
        <p:spPr>
          <a:xfrm>
            <a:off x="79090" y="608651"/>
            <a:ext cx="4292384" cy="2113478"/>
          </a:xfrm>
          <a:prstGeom prst="rect">
            <a:avLst/>
          </a:prstGeom>
        </p:spPr>
      </p:pic>
      <p:pic>
        <p:nvPicPr>
          <p:cNvPr id="7" name="Picture 6" descr="A graph showing a graph of a graph&#10;&#10;AI-generated content may be incorrect.">
            <a:extLst>
              <a:ext uri="{FF2B5EF4-FFF2-40B4-BE49-F238E27FC236}">
                <a16:creationId xmlns:a16="http://schemas.microsoft.com/office/drawing/2014/main" id="{8053A3B9-7580-51A3-1D66-502DDEF4174C}"/>
              </a:ext>
            </a:extLst>
          </p:cNvPr>
          <p:cNvPicPr>
            <a:picLocks noChangeAspect="1"/>
          </p:cNvPicPr>
          <p:nvPr/>
        </p:nvPicPr>
        <p:blipFill>
          <a:blip r:embed="rId6"/>
          <a:stretch>
            <a:fillRect/>
          </a:stretch>
        </p:blipFill>
        <p:spPr>
          <a:xfrm>
            <a:off x="3155534" y="2722129"/>
            <a:ext cx="5828046" cy="2244557"/>
          </a:xfrm>
          <a:prstGeom prst="rect">
            <a:avLst/>
          </a:prstGeom>
        </p:spPr>
      </p:pic>
      <p:sp>
        <p:nvSpPr>
          <p:cNvPr id="10" name="TextBox 9">
            <a:extLst>
              <a:ext uri="{FF2B5EF4-FFF2-40B4-BE49-F238E27FC236}">
                <a16:creationId xmlns:a16="http://schemas.microsoft.com/office/drawing/2014/main" id="{9D84CD7C-6844-77F4-ADFF-CADFFD893EDB}"/>
              </a:ext>
            </a:extLst>
          </p:cNvPr>
          <p:cNvSpPr txBox="1"/>
          <p:nvPr/>
        </p:nvSpPr>
        <p:spPr>
          <a:xfrm>
            <a:off x="4499810" y="696883"/>
            <a:ext cx="3799653" cy="1615827"/>
          </a:xfrm>
          <a:prstGeom prst="rect">
            <a:avLst/>
          </a:prstGeom>
          <a:noFill/>
        </p:spPr>
        <p:txBody>
          <a:bodyPr wrap="square">
            <a:spAutoFit/>
          </a:bodyPr>
          <a:lstStyle/>
          <a:p>
            <a:r>
              <a:rPr lang="en-US" sz="1100" b="1" dirty="0">
                <a:latin typeface="Arial" panose="020B0604020202020204" pitchFamily="34" charset="0"/>
                <a:cs typeface="Arial" panose="020B0604020202020204" pitchFamily="34" charset="0"/>
              </a:rPr>
              <a:t>Back-test Accuracy (Seasonally Adjusted, Log Scale):</a:t>
            </a:r>
            <a:br>
              <a:rPr lang="en-US" sz="1100" dirty="0">
                <a:latin typeface="Arial" panose="020B0604020202020204" pitchFamily="34" charset="0"/>
                <a:cs typeface="Arial" panose="020B0604020202020204" pitchFamily="34" charset="0"/>
              </a:rPr>
            </a:br>
            <a:r>
              <a:rPr lang="en-US" sz="1100" dirty="0">
                <a:latin typeface="Arial" panose="020B0604020202020204" pitchFamily="34" charset="0"/>
                <a:cs typeface="Arial" panose="020B0604020202020204" pitchFamily="34" charset="0"/>
              </a:rPr>
              <a:t>• </a:t>
            </a:r>
            <a:r>
              <a:rPr lang="en-US" sz="1100" b="1" dirty="0">
                <a:latin typeface="Arial" panose="020B0604020202020204" pitchFamily="34" charset="0"/>
                <a:cs typeface="Arial" panose="020B0604020202020204" pitchFamily="34" charset="0"/>
              </a:rPr>
              <a:t>RMSE:</a:t>
            </a:r>
            <a:r>
              <a:rPr lang="en-US" sz="1100" dirty="0">
                <a:latin typeface="Arial" panose="020B0604020202020204" pitchFamily="34" charset="0"/>
                <a:cs typeface="Arial" panose="020B0604020202020204" pitchFamily="34" charset="0"/>
              </a:rPr>
              <a:t> 0.04122</a:t>
            </a:r>
            <a:br>
              <a:rPr lang="en-US" sz="1100" dirty="0">
                <a:latin typeface="Arial" panose="020B0604020202020204" pitchFamily="34" charset="0"/>
                <a:cs typeface="Arial" panose="020B0604020202020204" pitchFamily="34" charset="0"/>
              </a:rPr>
            </a:br>
            <a:r>
              <a:rPr lang="en-US" sz="1100" dirty="0">
                <a:latin typeface="Arial" panose="020B0604020202020204" pitchFamily="34" charset="0"/>
                <a:cs typeface="Arial" panose="020B0604020202020204" pitchFamily="34" charset="0"/>
              </a:rPr>
              <a:t>• </a:t>
            </a:r>
            <a:r>
              <a:rPr lang="en-US" sz="1100" b="1" dirty="0">
                <a:latin typeface="Arial" panose="020B0604020202020204" pitchFamily="34" charset="0"/>
                <a:cs typeface="Arial" panose="020B0604020202020204" pitchFamily="34" charset="0"/>
              </a:rPr>
              <a:t>MAE:</a:t>
            </a:r>
            <a:r>
              <a:rPr lang="en-US" sz="1100" dirty="0">
                <a:latin typeface="Arial" panose="020B0604020202020204" pitchFamily="34" charset="0"/>
                <a:cs typeface="Arial" panose="020B0604020202020204" pitchFamily="34" charset="0"/>
              </a:rPr>
              <a:t> 0.03490</a:t>
            </a:r>
            <a:br>
              <a:rPr lang="en-US" sz="1100" dirty="0">
                <a:latin typeface="Arial" panose="020B0604020202020204" pitchFamily="34" charset="0"/>
                <a:cs typeface="Arial" panose="020B0604020202020204" pitchFamily="34" charset="0"/>
              </a:rPr>
            </a:br>
            <a:r>
              <a:rPr lang="en-US" sz="1100" dirty="0">
                <a:latin typeface="Arial" panose="020B0604020202020204" pitchFamily="34" charset="0"/>
                <a:cs typeface="Arial" panose="020B0604020202020204" pitchFamily="34" charset="0"/>
              </a:rPr>
              <a:t>• </a:t>
            </a:r>
            <a:r>
              <a:rPr lang="en-US" sz="1100" b="1" dirty="0">
                <a:latin typeface="Arial" panose="020B0604020202020204" pitchFamily="34" charset="0"/>
                <a:cs typeface="Arial" panose="020B0604020202020204" pitchFamily="34" charset="0"/>
              </a:rPr>
              <a:t>MAPE:</a:t>
            </a:r>
            <a:r>
              <a:rPr lang="en-US" sz="1100" dirty="0">
                <a:latin typeface="Arial" panose="020B0604020202020204" pitchFamily="34" charset="0"/>
                <a:cs typeface="Arial" panose="020B0604020202020204" pitchFamily="34" charset="0"/>
              </a:rPr>
              <a:t> 0.37%</a:t>
            </a:r>
          </a:p>
          <a:p>
            <a:endParaRPr lang="en-US" sz="1100" dirty="0">
              <a:latin typeface="Arial" panose="020B0604020202020204" pitchFamily="34" charset="0"/>
              <a:cs typeface="Arial" panose="020B0604020202020204" pitchFamily="34" charset="0"/>
            </a:endParaRPr>
          </a:p>
          <a:p>
            <a:r>
              <a:rPr lang="en-US" sz="1100" b="1" dirty="0">
                <a:latin typeface="Arial" panose="020B0604020202020204" pitchFamily="34" charset="0"/>
                <a:cs typeface="Arial" panose="020B0604020202020204" pitchFamily="34" charset="0"/>
              </a:rPr>
              <a:t>Model Behavior:</a:t>
            </a:r>
            <a:br>
              <a:rPr lang="en-US" sz="1100" dirty="0">
                <a:latin typeface="Arial" panose="020B0604020202020204" pitchFamily="34" charset="0"/>
                <a:cs typeface="Arial" panose="020B0604020202020204" pitchFamily="34" charset="0"/>
              </a:rPr>
            </a:br>
            <a:r>
              <a:rPr lang="en-US" sz="1100" dirty="0">
                <a:latin typeface="Arial" panose="020B0604020202020204" pitchFamily="34" charset="0"/>
                <a:cs typeface="Arial" panose="020B0604020202020204" pitchFamily="34" charset="0"/>
              </a:rPr>
              <a:t>• Daily cycle captured with consistent timing</a:t>
            </a:r>
            <a:br>
              <a:rPr lang="en-US" sz="1100" dirty="0">
                <a:latin typeface="Arial" panose="020B0604020202020204" pitchFamily="34" charset="0"/>
                <a:cs typeface="Arial" panose="020B0604020202020204" pitchFamily="34" charset="0"/>
              </a:rPr>
            </a:br>
            <a:r>
              <a:rPr lang="en-US" sz="1100" dirty="0">
                <a:latin typeface="Arial" panose="020B0604020202020204" pitchFamily="34" charset="0"/>
                <a:cs typeface="Arial" panose="020B0604020202020204" pitchFamily="34" charset="0"/>
              </a:rPr>
              <a:t>• Forecast stays smoother than true consumption</a:t>
            </a:r>
            <a:br>
              <a:rPr lang="en-US" sz="1100" dirty="0">
                <a:latin typeface="Arial" panose="020B0604020202020204" pitchFamily="34" charset="0"/>
                <a:cs typeface="Arial" panose="020B0604020202020204" pitchFamily="34" charset="0"/>
              </a:rPr>
            </a:br>
            <a:r>
              <a:rPr lang="en-US" sz="1100" dirty="0">
                <a:latin typeface="Arial" panose="020B0604020202020204" pitchFamily="34" charset="0"/>
                <a:cs typeface="Arial" panose="020B0604020202020204" pitchFamily="34" charset="0"/>
              </a:rPr>
              <a:t>• Underestimates sharp peaks and sudden load changes</a:t>
            </a:r>
          </a:p>
        </p:txBody>
      </p:sp>
      <p:sp>
        <p:nvSpPr>
          <p:cNvPr id="11" name="TextBox 10">
            <a:extLst>
              <a:ext uri="{FF2B5EF4-FFF2-40B4-BE49-F238E27FC236}">
                <a16:creationId xmlns:a16="http://schemas.microsoft.com/office/drawing/2014/main" id="{5E608FA9-BB4B-30AD-58C6-42BF8115BF4A}"/>
              </a:ext>
            </a:extLst>
          </p:cNvPr>
          <p:cNvSpPr txBox="1"/>
          <p:nvPr/>
        </p:nvSpPr>
        <p:spPr>
          <a:xfrm>
            <a:off x="351805" y="2997320"/>
            <a:ext cx="2271079" cy="1446550"/>
          </a:xfrm>
          <a:prstGeom prst="rect">
            <a:avLst/>
          </a:prstGeom>
          <a:noFill/>
        </p:spPr>
        <p:txBody>
          <a:bodyPr wrap="square">
            <a:spAutoFit/>
          </a:bodyPr>
          <a:lstStyle/>
          <a:p>
            <a:pPr algn="just"/>
            <a:r>
              <a:rPr lang="en-US" sz="1100" b="1" dirty="0">
                <a:latin typeface="Arial" panose="020B0604020202020204" pitchFamily="34" charset="0"/>
                <a:cs typeface="Arial" panose="020B0604020202020204" pitchFamily="34" charset="0"/>
              </a:rPr>
              <a:t>Final Takeaway:</a:t>
            </a:r>
          </a:p>
          <a:p>
            <a:pPr marL="171450" indent="-171450" algn="just">
              <a:buFont typeface="Arial" panose="020B0604020202020204" pitchFamily="34" charset="0"/>
              <a:buChar char="•"/>
            </a:pPr>
            <a:r>
              <a:rPr lang="en-US" sz="1100" dirty="0">
                <a:latin typeface="Arial" panose="020B0604020202020204" pitchFamily="34" charset="0"/>
                <a:cs typeface="Arial" panose="020B0604020202020204" pitchFamily="34" charset="0"/>
              </a:rPr>
              <a:t>Strong short-term seasonal pattern recovery</a:t>
            </a:r>
          </a:p>
          <a:p>
            <a:pPr marL="171450" indent="-171450" algn="just">
              <a:buFont typeface="Arial" panose="020B0604020202020204" pitchFamily="34" charset="0"/>
              <a:buChar char="•"/>
            </a:pPr>
            <a:r>
              <a:rPr lang="en-US" sz="1100" dirty="0">
                <a:latin typeface="Arial" panose="020B0604020202020204" pitchFamily="34" charset="0"/>
                <a:cs typeface="Arial" panose="020B0604020202020204" pitchFamily="34" charset="0"/>
              </a:rPr>
              <a:t>Limited handling of abrupt demand spikes</a:t>
            </a:r>
          </a:p>
          <a:p>
            <a:pPr marL="171450" indent="-171450" algn="just">
              <a:buFont typeface="Arial" panose="020B0604020202020204" pitchFamily="34" charset="0"/>
              <a:buChar char="•"/>
            </a:pPr>
            <a:r>
              <a:rPr lang="en-US" sz="1100" dirty="0">
                <a:latin typeface="Arial" panose="020B0604020202020204" pitchFamily="34" charset="0"/>
                <a:cs typeface="Arial" panose="020B0604020202020204" pitchFamily="34" charset="0"/>
              </a:rPr>
              <a:t>Effective for </a:t>
            </a:r>
            <a:r>
              <a:rPr lang="en-US" sz="1100" b="1" dirty="0">
                <a:latin typeface="Arial" panose="020B0604020202020204" pitchFamily="34" charset="0"/>
                <a:cs typeface="Arial" panose="020B0604020202020204" pitchFamily="34" charset="0"/>
              </a:rPr>
              <a:t>cycle prediction</a:t>
            </a:r>
            <a:r>
              <a:rPr lang="en-US" sz="1100" dirty="0">
                <a:latin typeface="Arial" panose="020B0604020202020204" pitchFamily="34" charset="0"/>
                <a:cs typeface="Arial" panose="020B0604020202020204" pitchFamily="34" charset="0"/>
              </a:rPr>
              <a:t>, not for </a:t>
            </a:r>
            <a:r>
              <a:rPr lang="en-US" sz="1100" b="1" dirty="0">
                <a:latin typeface="Arial" panose="020B0604020202020204" pitchFamily="34" charset="0"/>
                <a:cs typeface="Arial" panose="020B0604020202020204" pitchFamily="34" charset="0"/>
              </a:rPr>
              <a:t>level-shift or volatility forecasting</a:t>
            </a:r>
            <a:endParaRPr lang="en-IN" sz="1100" dirty="0">
              <a:latin typeface="Arial" panose="020B0604020202020204" pitchFamily="34" charset="0"/>
              <a:cs typeface="Arial" panose="020B0604020202020204" pitchFamily="34" charset="0"/>
            </a:endParaRPr>
          </a:p>
        </p:txBody>
      </p:sp>
      <p:pic>
        <p:nvPicPr>
          <p:cNvPr id="16" name="Audio 15">
            <a:hlinkClick r:id="" action="ppaction://media"/>
            <a:extLst>
              <a:ext uri="{FF2B5EF4-FFF2-40B4-BE49-F238E27FC236}">
                <a16:creationId xmlns:a16="http://schemas.microsoft.com/office/drawing/2014/main" id="{BC6B9F4F-9050-0A1B-61E1-310A6B30854E}"/>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08306" t="-108306" r="-108306" b="-108306"/>
          <a:stretch>
            <a:fillRect/>
          </a:stretch>
        </p:blipFill>
        <p:spPr>
          <a:xfrm>
            <a:off x="7539228" y="3538728"/>
            <a:ext cx="1543050" cy="1543050"/>
          </a:xfrm>
          <a:prstGeom prst="ellipse">
            <a:avLst/>
          </a:prstGeom>
        </p:spPr>
      </p:pic>
    </p:spTree>
    <p:extLst>
      <p:ext uri="{BB962C8B-B14F-4D97-AF65-F5344CB8AC3E}">
        <p14:creationId xmlns:p14="http://schemas.microsoft.com/office/powerpoint/2010/main" val="2237530168"/>
      </p:ext>
    </p:extLst>
  </p:cSld>
  <p:clrMapOvr>
    <a:masterClrMapping/>
  </p:clrMapOvr>
  <mc:AlternateContent xmlns:mc="http://schemas.openxmlformats.org/markup-compatibility/2006" xmlns:p14="http://schemas.microsoft.com/office/powerpoint/2010/main">
    <mc:Choice Requires="p14">
      <p:transition p14:dur="0" advTm="58064"/>
    </mc:Choice>
    <mc:Fallback xmlns="">
      <p:transition advTm="5806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6"/>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B07268-55C3-5308-DC49-1C463DF31D7F}"/>
              </a:ext>
            </a:extLst>
          </p:cNvPr>
          <p:cNvSpPr>
            <a:spLocks noGrp="1"/>
          </p:cNvSpPr>
          <p:nvPr>
            <p:ph type="title"/>
          </p:nvPr>
        </p:nvSpPr>
        <p:spPr>
          <a:xfrm>
            <a:off x="873174" y="412941"/>
            <a:ext cx="4661353" cy="572700"/>
          </a:xfrm>
        </p:spPr>
        <p:txBody>
          <a:bodyPr>
            <a:normAutofit fontScale="90000"/>
          </a:bodyPr>
          <a:lstStyle/>
          <a:p>
            <a:r>
              <a:rPr lang="en-IN" dirty="0">
                <a:latin typeface="Arial" panose="020B0604020202020204" pitchFamily="34" charset="0"/>
                <a:cs typeface="Arial" panose="020B0604020202020204" pitchFamily="34" charset="0"/>
              </a:rPr>
              <a:t>Challenges Encountered</a:t>
            </a:r>
          </a:p>
        </p:txBody>
      </p:sp>
      <p:sp>
        <p:nvSpPr>
          <p:cNvPr id="3" name="Text Placeholder 2">
            <a:extLst>
              <a:ext uri="{FF2B5EF4-FFF2-40B4-BE49-F238E27FC236}">
                <a16:creationId xmlns:a16="http://schemas.microsoft.com/office/drawing/2014/main" id="{3F7FA508-9222-D75C-61AF-39075F7C6966}"/>
              </a:ext>
            </a:extLst>
          </p:cNvPr>
          <p:cNvSpPr>
            <a:spLocks noGrp="1"/>
          </p:cNvSpPr>
          <p:nvPr>
            <p:ph type="body" idx="1"/>
          </p:nvPr>
        </p:nvSpPr>
        <p:spPr>
          <a:xfrm>
            <a:off x="961405" y="1216644"/>
            <a:ext cx="7540911" cy="3074620"/>
          </a:xfrm>
        </p:spPr>
        <p:txBody>
          <a:bodyPr>
            <a:normAutofit fontScale="92500" lnSpcReduction="10000"/>
          </a:bodyPr>
          <a:lstStyle/>
          <a:p>
            <a:pPr>
              <a:lnSpc>
                <a:spcPct val="150000"/>
              </a:lnSpc>
              <a:buFont typeface="Wingdings" panose="05000000000000000000" pitchFamily="2" charset="2"/>
              <a:buChar char="Ø"/>
            </a:pPr>
            <a:r>
              <a:rPr lang="en-US" dirty="0">
                <a:solidFill>
                  <a:schemeClr val="tx1"/>
                </a:solidFill>
                <a:latin typeface="Arial" panose="020B0604020202020204" pitchFamily="34" charset="0"/>
                <a:cs typeface="Arial" panose="020B0604020202020204" pitchFamily="34" charset="0"/>
              </a:rPr>
              <a:t>Structural limitations of the dataset</a:t>
            </a:r>
          </a:p>
          <a:p>
            <a:pPr>
              <a:lnSpc>
                <a:spcPct val="150000"/>
              </a:lnSpc>
              <a:buFont typeface="Wingdings" panose="05000000000000000000" pitchFamily="2" charset="2"/>
              <a:buChar char="Ø"/>
            </a:pPr>
            <a:r>
              <a:rPr lang="en-US" dirty="0">
                <a:solidFill>
                  <a:schemeClr val="tx1"/>
                </a:solidFill>
                <a:latin typeface="Arial" panose="020B0604020202020204" pitchFamily="34" charset="0"/>
                <a:cs typeface="Arial" panose="020B0604020202020204" pitchFamily="34" charset="0"/>
              </a:rPr>
              <a:t>Time and frequency structure problems</a:t>
            </a:r>
          </a:p>
          <a:p>
            <a:pPr>
              <a:lnSpc>
                <a:spcPct val="150000"/>
              </a:lnSpc>
              <a:buFont typeface="Wingdings" panose="05000000000000000000" pitchFamily="2" charset="2"/>
              <a:buChar char="Ø"/>
            </a:pPr>
            <a:r>
              <a:rPr lang="en-US" dirty="0">
                <a:solidFill>
                  <a:schemeClr val="tx1"/>
                </a:solidFill>
                <a:latin typeface="Arial" panose="020B0604020202020204" pitchFamily="34" charset="0"/>
                <a:cs typeface="Arial" panose="020B0604020202020204" pitchFamily="34" charset="0"/>
              </a:rPr>
              <a:t>Daily aggregation wiped out essential signal</a:t>
            </a:r>
          </a:p>
          <a:p>
            <a:pPr>
              <a:lnSpc>
                <a:spcPct val="150000"/>
              </a:lnSpc>
              <a:buFont typeface="Wingdings" panose="05000000000000000000" pitchFamily="2" charset="2"/>
              <a:buChar char="Ø"/>
            </a:pPr>
            <a:r>
              <a:rPr lang="en-US" dirty="0">
                <a:solidFill>
                  <a:schemeClr val="tx1"/>
                </a:solidFill>
                <a:latin typeface="Arial" panose="020B0604020202020204" pitchFamily="34" charset="0"/>
                <a:cs typeface="Arial" panose="020B0604020202020204" pitchFamily="34" charset="0"/>
              </a:rPr>
              <a:t>Autocorrelation far stronger than standard models assume</a:t>
            </a:r>
          </a:p>
          <a:p>
            <a:pPr>
              <a:lnSpc>
                <a:spcPct val="150000"/>
              </a:lnSpc>
              <a:buFont typeface="Wingdings" panose="05000000000000000000" pitchFamily="2" charset="2"/>
              <a:buChar char="Ø"/>
            </a:pPr>
            <a:r>
              <a:rPr lang="en-US" dirty="0">
                <a:solidFill>
                  <a:schemeClr val="tx1"/>
                </a:solidFill>
                <a:latin typeface="Arial" panose="020B0604020202020204" pitchFamily="34" charset="0"/>
                <a:cs typeface="Arial" panose="020B0604020202020204" pitchFamily="34" charset="0"/>
              </a:rPr>
              <a:t>Multivariate modeling instability</a:t>
            </a:r>
          </a:p>
          <a:p>
            <a:pPr>
              <a:lnSpc>
                <a:spcPct val="150000"/>
              </a:lnSpc>
              <a:buFont typeface="Wingdings" panose="05000000000000000000" pitchFamily="2" charset="2"/>
              <a:buChar char="Ø"/>
            </a:pPr>
            <a:r>
              <a:rPr lang="en-US" dirty="0">
                <a:solidFill>
                  <a:schemeClr val="tx1"/>
                </a:solidFill>
                <a:latin typeface="Arial" panose="020B0604020202020204" pitchFamily="34" charset="0"/>
                <a:cs typeface="Arial" panose="020B0604020202020204" pitchFamily="34" charset="0"/>
              </a:rPr>
              <a:t>Exogenous and seasonal components were difficult to extract cleanly</a:t>
            </a:r>
          </a:p>
        </p:txBody>
      </p:sp>
      <p:pic>
        <p:nvPicPr>
          <p:cNvPr id="21" name="Audio 20">
            <a:hlinkClick r:id="" action="ppaction://media"/>
            <a:extLst>
              <a:ext uri="{FF2B5EF4-FFF2-40B4-BE49-F238E27FC236}">
                <a16:creationId xmlns:a16="http://schemas.microsoft.com/office/drawing/2014/main" id="{E9893BA6-678A-8C19-FAC2-47CCDB9B5F88}"/>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08306" t="-108306" r="-108306" b="-108306"/>
          <a:stretch>
            <a:fillRect/>
          </a:stretch>
        </p:blipFill>
        <p:spPr>
          <a:xfrm>
            <a:off x="7539228" y="3538728"/>
            <a:ext cx="1543050" cy="1543050"/>
          </a:xfrm>
          <a:prstGeom prst="ellipse">
            <a:avLst/>
          </a:prstGeom>
        </p:spPr>
      </p:pic>
    </p:spTree>
    <p:extLst>
      <p:ext uri="{BB962C8B-B14F-4D97-AF65-F5344CB8AC3E}">
        <p14:creationId xmlns:p14="http://schemas.microsoft.com/office/powerpoint/2010/main" val="2769919203"/>
      </p:ext>
    </p:extLst>
  </p:cSld>
  <p:clrMapOvr>
    <a:masterClrMapping/>
  </p:clrMapOvr>
  <mc:AlternateContent xmlns:mc="http://schemas.openxmlformats.org/markup-compatibility/2006" xmlns:p14="http://schemas.microsoft.com/office/powerpoint/2010/main">
    <mc:Choice Requires="p14">
      <p:transition p14:dur="0" advTm="42567"/>
    </mc:Choice>
    <mc:Fallback xmlns="">
      <p:transition advTm="4256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1"/>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96C97F-C0C5-8499-68BF-1C783640729B}"/>
              </a:ext>
            </a:extLst>
          </p:cNvPr>
          <p:cNvSpPr>
            <a:spLocks noGrp="1"/>
          </p:cNvSpPr>
          <p:nvPr>
            <p:ph type="title"/>
          </p:nvPr>
        </p:nvSpPr>
        <p:spPr>
          <a:xfrm>
            <a:off x="800984" y="348773"/>
            <a:ext cx="4605205" cy="572700"/>
          </a:xfrm>
        </p:spPr>
        <p:txBody>
          <a:bodyPr>
            <a:normAutofit fontScale="90000"/>
          </a:bodyPr>
          <a:lstStyle/>
          <a:p>
            <a:r>
              <a:rPr lang="en-US" dirty="0">
                <a:latin typeface="Arial" panose="020B0604020202020204" pitchFamily="34" charset="0"/>
                <a:cs typeface="Arial" panose="020B0604020202020204" pitchFamily="34" charset="0"/>
              </a:rPr>
              <a:t>Key Learnings</a:t>
            </a:r>
            <a:endParaRPr lang="en-IN" dirty="0">
              <a:latin typeface="Arial" panose="020B0604020202020204" pitchFamily="34" charset="0"/>
              <a:cs typeface="Arial" panose="020B0604020202020204" pitchFamily="34" charset="0"/>
            </a:endParaRPr>
          </a:p>
        </p:txBody>
      </p:sp>
      <p:sp>
        <p:nvSpPr>
          <p:cNvPr id="3" name="Text Placeholder 2">
            <a:extLst>
              <a:ext uri="{FF2B5EF4-FFF2-40B4-BE49-F238E27FC236}">
                <a16:creationId xmlns:a16="http://schemas.microsoft.com/office/drawing/2014/main" id="{63D20660-6DD3-4DC0-AE86-1477DA96B8FA}"/>
              </a:ext>
            </a:extLst>
          </p:cNvPr>
          <p:cNvSpPr>
            <a:spLocks noGrp="1"/>
          </p:cNvSpPr>
          <p:nvPr>
            <p:ph type="body" idx="1"/>
          </p:nvPr>
        </p:nvSpPr>
        <p:spPr>
          <a:xfrm>
            <a:off x="990039" y="1118661"/>
            <a:ext cx="7276216" cy="2906178"/>
          </a:xfrm>
        </p:spPr>
        <p:txBody>
          <a:bodyPr>
            <a:normAutofit fontScale="92500" lnSpcReduction="20000"/>
          </a:bodyPr>
          <a:lstStyle/>
          <a:p>
            <a:pPr>
              <a:lnSpc>
                <a:spcPct val="150000"/>
              </a:lnSpc>
              <a:buFont typeface="Wingdings" panose="05000000000000000000" pitchFamily="2" charset="2"/>
              <a:buChar char="ü"/>
            </a:pPr>
            <a:r>
              <a:rPr lang="en-US" dirty="0">
                <a:solidFill>
                  <a:schemeClr val="tx1"/>
                </a:solidFill>
                <a:latin typeface="Arial" panose="020B0604020202020204" pitchFamily="34" charset="0"/>
                <a:cs typeface="Arial" panose="020B0604020202020204" pitchFamily="34" charset="0"/>
              </a:rPr>
              <a:t>High-frequency data behaves fundamentally differently</a:t>
            </a:r>
          </a:p>
          <a:p>
            <a:pPr>
              <a:lnSpc>
                <a:spcPct val="150000"/>
              </a:lnSpc>
              <a:buFont typeface="Wingdings" panose="05000000000000000000" pitchFamily="2" charset="2"/>
              <a:buChar char="ü"/>
            </a:pPr>
            <a:r>
              <a:rPr lang="en-US" dirty="0">
                <a:solidFill>
                  <a:schemeClr val="tx1"/>
                </a:solidFill>
                <a:latin typeface="Arial" panose="020B0604020202020204" pitchFamily="34" charset="0"/>
                <a:cs typeface="Arial" panose="020B0604020202020204" pitchFamily="34" charset="0"/>
              </a:rPr>
              <a:t>Strong autocorrelation dominates model behavior</a:t>
            </a:r>
          </a:p>
          <a:p>
            <a:pPr>
              <a:lnSpc>
                <a:spcPct val="150000"/>
              </a:lnSpc>
              <a:buFont typeface="Wingdings" panose="05000000000000000000" pitchFamily="2" charset="2"/>
              <a:buChar char="ü"/>
            </a:pPr>
            <a:r>
              <a:rPr lang="en-US" dirty="0">
                <a:solidFill>
                  <a:schemeClr val="tx1"/>
                </a:solidFill>
                <a:latin typeface="Arial" panose="020B0604020202020204" pitchFamily="34" charset="0"/>
                <a:cs typeface="Arial" panose="020B0604020202020204" pitchFamily="34" charset="0"/>
              </a:rPr>
              <a:t>Seasonality is multi-layered, not single-cycle</a:t>
            </a:r>
          </a:p>
          <a:p>
            <a:pPr>
              <a:lnSpc>
                <a:spcPct val="150000"/>
              </a:lnSpc>
              <a:buFont typeface="Wingdings" panose="05000000000000000000" pitchFamily="2" charset="2"/>
              <a:buChar char="ü"/>
            </a:pPr>
            <a:r>
              <a:rPr lang="en-US" dirty="0">
                <a:solidFill>
                  <a:schemeClr val="tx1"/>
                </a:solidFill>
                <a:latin typeface="Arial" panose="020B0604020202020204" pitchFamily="34" charset="0"/>
                <a:cs typeface="Arial" panose="020B0604020202020204" pitchFamily="34" charset="0"/>
              </a:rPr>
              <a:t>Aggregation can destroy critical information</a:t>
            </a:r>
          </a:p>
          <a:p>
            <a:pPr>
              <a:lnSpc>
                <a:spcPct val="150000"/>
              </a:lnSpc>
              <a:buFont typeface="Wingdings" panose="05000000000000000000" pitchFamily="2" charset="2"/>
              <a:buChar char="ü"/>
            </a:pPr>
            <a:r>
              <a:rPr lang="en-US" dirty="0">
                <a:solidFill>
                  <a:schemeClr val="tx1"/>
                </a:solidFill>
                <a:latin typeface="Arial" panose="020B0604020202020204" pitchFamily="34" charset="0"/>
                <a:cs typeface="Arial" panose="020B0604020202020204" pitchFamily="34" charset="0"/>
              </a:rPr>
              <a:t>Exogenous signals may be weak even if correlated</a:t>
            </a:r>
          </a:p>
          <a:p>
            <a:pPr>
              <a:lnSpc>
                <a:spcPct val="150000"/>
              </a:lnSpc>
              <a:buFont typeface="Wingdings" panose="05000000000000000000" pitchFamily="2" charset="2"/>
              <a:buChar char="ü"/>
            </a:pPr>
            <a:r>
              <a:rPr lang="en-US" dirty="0">
                <a:solidFill>
                  <a:schemeClr val="tx1"/>
                </a:solidFill>
                <a:latin typeface="Arial" panose="020B0604020202020204" pitchFamily="34" charset="0"/>
                <a:cs typeface="Arial" panose="020B0604020202020204" pitchFamily="34" charset="0"/>
              </a:rPr>
              <a:t>Classical models struggle with sudden level shifts</a:t>
            </a:r>
          </a:p>
          <a:p>
            <a:pPr>
              <a:lnSpc>
                <a:spcPct val="150000"/>
              </a:lnSpc>
              <a:buFont typeface="Wingdings" panose="05000000000000000000" pitchFamily="2" charset="2"/>
              <a:buChar char="ü"/>
            </a:pPr>
            <a:r>
              <a:rPr lang="en-US" dirty="0">
                <a:solidFill>
                  <a:schemeClr val="tx1"/>
                </a:solidFill>
                <a:latin typeface="Arial" panose="020B0604020202020204" pitchFamily="34" charset="0"/>
                <a:cs typeface="Arial" panose="020B0604020202020204" pitchFamily="34" charset="0"/>
              </a:rPr>
              <a:t>Multi-step forecasting amplifies uncertainty</a:t>
            </a:r>
          </a:p>
          <a:p>
            <a:pPr marL="114300" indent="0">
              <a:buNone/>
            </a:pPr>
            <a:endParaRPr lang="en-IN" dirty="0">
              <a:solidFill>
                <a:schemeClr val="tx1"/>
              </a:solidFill>
              <a:latin typeface="Arial" panose="020B0604020202020204" pitchFamily="34" charset="0"/>
              <a:cs typeface="Arial" panose="020B0604020202020204" pitchFamily="34" charset="0"/>
            </a:endParaRPr>
          </a:p>
        </p:txBody>
      </p:sp>
      <p:pic>
        <p:nvPicPr>
          <p:cNvPr id="30" name="Audio 29">
            <a:hlinkClick r:id="" action="ppaction://media"/>
            <a:extLst>
              <a:ext uri="{FF2B5EF4-FFF2-40B4-BE49-F238E27FC236}">
                <a16:creationId xmlns:a16="http://schemas.microsoft.com/office/drawing/2014/main" id="{14CF85E6-B08A-DA55-6A96-707F8AD9778E}"/>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08306" t="-108306" r="-108306" b="-108306"/>
          <a:stretch>
            <a:fillRect/>
          </a:stretch>
        </p:blipFill>
        <p:spPr>
          <a:xfrm>
            <a:off x="7539228" y="3538728"/>
            <a:ext cx="1543050" cy="1543050"/>
          </a:xfrm>
          <a:prstGeom prst="ellipse">
            <a:avLst/>
          </a:prstGeom>
        </p:spPr>
      </p:pic>
    </p:spTree>
    <p:extLst>
      <p:ext uri="{BB962C8B-B14F-4D97-AF65-F5344CB8AC3E}">
        <p14:creationId xmlns:p14="http://schemas.microsoft.com/office/powerpoint/2010/main" val="2365951878"/>
      </p:ext>
    </p:extLst>
  </p:cSld>
  <p:clrMapOvr>
    <a:masterClrMapping/>
  </p:clrMapOvr>
  <mc:AlternateContent xmlns:mc="http://schemas.openxmlformats.org/markup-compatibility/2006" xmlns:p14="http://schemas.microsoft.com/office/powerpoint/2010/main">
    <mc:Choice Requires="p14">
      <p:transition p14:dur="0" advTm="40057"/>
    </mc:Choice>
    <mc:Fallback xmlns="">
      <p:transition advTm="4005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0"/>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4"/>
          <p:cNvSpPr txBox="1">
            <a:spLocks noGrp="1"/>
          </p:cNvSpPr>
          <p:nvPr>
            <p:ph type="title"/>
          </p:nvPr>
        </p:nvSpPr>
        <p:spPr>
          <a:xfrm>
            <a:off x="509950" y="431220"/>
            <a:ext cx="7695300" cy="967555"/>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sz="2800" dirty="0">
                <a:latin typeface="Arial" panose="020B0604020202020204" pitchFamily="34" charset="0"/>
                <a:ea typeface="Arial"/>
                <a:cs typeface="Arial" panose="020B0604020202020204" pitchFamily="34" charset="0"/>
                <a:sym typeface="Arial"/>
              </a:rPr>
              <a:t>OBJECTIVE</a:t>
            </a:r>
            <a:endParaRPr sz="2800" dirty="0">
              <a:latin typeface="Arial" panose="020B0604020202020204" pitchFamily="34" charset="0"/>
              <a:ea typeface="Arial"/>
              <a:cs typeface="Arial" panose="020B0604020202020204" pitchFamily="34" charset="0"/>
              <a:sym typeface="Arial"/>
            </a:endParaRPr>
          </a:p>
        </p:txBody>
      </p:sp>
      <p:sp>
        <p:nvSpPr>
          <p:cNvPr id="69" name="Google Shape;69;p14"/>
          <p:cNvSpPr/>
          <p:nvPr/>
        </p:nvSpPr>
        <p:spPr>
          <a:xfrm>
            <a:off x="649775" y="1398775"/>
            <a:ext cx="3425400" cy="1189500"/>
          </a:xfrm>
          <a:prstGeom prst="roundRect">
            <a:avLst>
              <a:gd name="adj" fmla="val 16667"/>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2400" dirty="0">
                <a:latin typeface="Arial" panose="020B0604020202020204" pitchFamily="34" charset="0"/>
                <a:cs typeface="Arial" panose="020B0604020202020204" pitchFamily="34" charset="0"/>
              </a:rPr>
              <a:t>Rising Electricity Demand</a:t>
            </a:r>
            <a:endParaRPr sz="2400" dirty="0">
              <a:latin typeface="Arial" panose="020B0604020202020204" pitchFamily="34" charset="0"/>
              <a:cs typeface="Arial" panose="020B0604020202020204" pitchFamily="34" charset="0"/>
            </a:endParaRPr>
          </a:p>
        </p:txBody>
      </p:sp>
      <p:sp>
        <p:nvSpPr>
          <p:cNvPr id="70" name="Google Shape;70;p14"/>
          <p:cNvSpPr/>
          <p:nvPr/>
        </p:nvSpPr>
        <p:spPr>
          <a:xfrm>
            <a:off x="4989300" y="1398775"/>
            <a:ext cx="3425400" cy="1189500"/>
          </a:xfrm>
          <a:prstGeom prst="roundRect">
            <a:avLst>
              <a:gd name="adj" fmla="val 16667"/>
            </a:avLst>
          </a:prstGeom>
          <a:solidFill>
            <a:srgbClr val="D9D2E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2400" dirty="0">
                <a:latin typeface="Arial" panose="020B0604020202020204" pitchFamily="34" charset="0"/>
                <a:cs typeface="Arial" panose="020B0604020202020204" pitchFamily="34" charset="0"/>
              </a:rPr>
              <a:t>Weather Influence</a:t>
            </a:r>
            <a:endParaRPr sz="2400" dirty="0">
              <a:latin typeface="Arial" panose="020B0604020202020204" pitchFamily="34" charset="0"/>
              <a:cs typeface="Arial" panose="020B0604020202020204" pitchFamily="34" charset="0"/>
            </a:endParaRPr>
          </a:p>
        </p:txBody>
      </p:sp>
      <p:sp>
        <p:nvSpPr>
          <p:cNvPr id="71" name="Google Shape;71;p14"/>
          <p:cNvSpPr/>
          <p:nvPr/>
        </p:nvSpPr>
        <p:spPr>
          <a:xfrm>
            <a:off x="4989300" y="3162475"/>
            <a:ext cx="3425400" cy="1189500"/>
          </a:xfrm>
          <a:prstGeom prst="roundRect">
            <a:avLst>
              <a:gd name="adj" fmla="val 16667"/>
            </a:avLst>
          </a:prstGeom>
          <a:solidFill>
            <a:srgbClr val="CFE2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2400">
                <a:latin typeface="Arial" panose="020B0604020202020204" pitchFamily="34" charset="0"/>
                <a:cs typeface="Arial" panose="020B0604020202020204" pitchFamily="34" charset="0"/>
              </a:rPr>
              <a:t>Rapid Urban Expansion</a:t>
            </a:r>
            <a:endParaRPr sz="2400">
              <a:latin typeface="Arial" panose="020B0604020202020204" pitchFamily="34" charset="0"/>
              <a:cs typeface="Arial" panose="020B0604020202020204" pitchFamily="34" charset="0"/>
            </a:endParaRPr>
          </a:p>
        </p:txBody>
      </p:sp>
      <p:sp>
        <p:nvSpPr>
          <p:cNvPr id="72" name="Google Shape;72;p14"/>
          <p:cNvSpPr/>
          <p:nvPr/>
        </p:nvSpPr>
        <p:spPr>
          <a:xfrm>
            <a:off x="649900" y="3183025"/>
            <a:ext cx="3425400" cy="1189500"/>
          </a:xfrm>
          <a:prstGeom prst="roundRect">
            <a:avLst>
              <a:gd name="adj" fmla="val 16667"/>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2400">
                <a:latin typeface="Arial" panose="020B0604020202020204" pitchFamily="34" charset="0"/>
                <a:cs typeface="Arial" panose="020B0604020202020204" pitchFamily="34" charset="0"/>
              </a:rPr>
              <a:t>High Energy Dependence</a:t>
            </a:r>
            <a:endParaRPr sz="2400">
              <a:latin typeface="Arial" panose="020B0604020202020204" pitchFamily="34" charset="0"/>
              <a:cs typeface="Arial" panose="020B0604020202020204" pitchFamily="34" charset="0"/>
            </a:endParaRPr>
          </a:p>
        </p:txBody>
      </p:sp>
      <p:pic>
        <p:nvPicPr>
          <p:cNvPr id="25" name="Audio 24">
            <a:hlinkClick r:id="" action="ppaction://media"/>
            <a:extLst>
              <a:ext uri="{FF2B5EF4-FFF2-40B4-BE49-F238E27FC236}">
                <a16:creationId xmlns:a16="http://schemas.microsoft.com/office/drawing/2014/main" id="{CF05601D-D096-1275-7415-0426B758D6B3}"/>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08306" t="-108306" r="-108306" b="-108306"/>
          <a:stretch>
            <a:fillRect/>
          </a:stretch>
        </p:blipFill>
        <p:spPr>
          <a:xfrm>
            <a:off x="7539228" y="3538728"/>
            <a:ext cx="1543050" cy="1543050"/>
          </a:xfrm>
          <a:prstGeom prst="ellipse">
            <a:avLst/>
          </a:prstGeom>
        </p:spPr>
      </p:pic>
    </p:spTree>
  </p:cSld>
  <p:clrMapOvr>
    <a:masterClrMapping/>
  </p:clrMapOvr>
  <mc:AlternateContent xmlns:mc="http://schemas.openxmlformats.org/markup-compatibility/2006" xmlns:p14="http://schemas.microsoft.com/office/powerpoint/2010/main">
    <mc:Choice Requires="p14">
      <p:transition p14:dur="0" advTm="34817"/>
    </mc:Choice>
    <mc:Fallback xmlns="">
      <p:transition advTm="348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5"/>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D42C0C-0E36-B21B-E72D-9029F32AA95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1EA8BC6-7986-5A21-EDB1-A46197882315}"/>
              </a:ext>
            </a:extLst>
          </p:cNvPr>
          <p:cNvSpPr>
            <a:spLocks noGrp="1"/>
          </p:cNvSpPr>
          <p:nvPr>
            <p:ph type="title"/>
          </p:nvPr>
        </p:nvSpPr>
        <p:spPr>
          <a:xfrm>
            <a:off x="841089" y="399853"/>
            <a:ext cx="5872532" cy="572700"/>
          </a:xfrm>
        </p:spPr>
        <p:txBody>
          <a:bodyPr>
            <a:normAutofit fontScale="90000"/>
          </a:bodyPr>
          <a:lstStyle/>
          <a:p>
            <a:r>
              <a:rPr lang="en-IN" dirty="0">
                <a:latin typeface="Arial" panose="020B0604020202020204" pitchFamily="34" charset="0"/>
                <a:cs typeface="Arial" panose="020B0604020202020204" pitchFamily="34" charset="0"/>
              </a:rPr>
              <a:t>Conclusion</a:t>
            </a:r>
          </a:p>
        </p:txBody>
      </p:sp>
      <p:sp>
        <p:nvSpPr>
          <p:cNvPr id="3" name="Text Placeholder 2">
            <a:extLst>
              <a:ext uri="{FF2B5EF4-FFF2-40B4-BE49-F238E27FC236}">
                <a16:creationId xmlns:a16="http://schemas.microsoft.com/office/drawing/2014/main" id="{4EFE49FF-932E-96F6-1949-D29E67324982}"/>
              </a:ext>
            </a:extLst>
          </p:cNvPr>
          <p:cNvSpPr>
            <a:spLocks noGrp="1"/>
          </p:cNvSpPr>
          <p:nvPr>
            <p:ph type="body" idx="1"/>
          </p:nvPr>
        </p:nvSpPr>
        <p:spPr>
          <a:xfrm>
            <a:off x="901808" y="1152475"/>
            <a:ext cx="7340384" cy="3018472"/>
          </a:xfrm>
        </p:spPr>
        <p:txBody>
          <a:bodyPr>
            <a:normAutofit fontScale="77500" lnSpcReduction="20000"/>
          </a:bodyPr>
          <a:lstStyle/>
          <a:p>
            <a:pPr marL="114300" indent="0" algn="just">
              <a:lnSpc>
                <a:spcPct val="150000"/>
              </a:lnSpc>
              <a:buNone/>
            </a:pPr>
            <a:r>
              <a:rPr lang="en-US" dirty="0">
                <a:latin typeface="Arial" panose="020B0604020202020204" pitchFamily="34" charset="0"/>
                <a:cs typeface="Arial" panose="020B0604020202020204" pitchFamily="34" charset="0"/>
              </a:rPr>
              <a:t>Our analysis showed that reliable forecasting for this dataset is only achievable when the model directly captures the strong intraday seasonal structure. Daily ARIMA/SARIMA and VAR-GARCH approaches struggled with the extreme autocorrelation and high-frequency volatility. The Fourier + Exogenous Regressor model produced the most stable short-term results by learning the 10-minute cycle, though it still smoothed sharp level shifts. Overall, the project established a solid baseline forecaster and clarified the limits of classical time-series methods for dense, operational load data.</a:t>
            </a:r>
          </a:p>
          <a:p>
            <a:pPr marL="114300" indent="0" algn="just">
              <a:lnSpc>
                <a:spcPct val="150000"/>
              </a:lnSpc>
              <a:buNone/>
            </a:pPr>
            <a:endParaRPr lang="en-IN" dirty="0">
              <a:latin typeface="Arial" panose="020B0604020202020204" pitchFamily="34" charset="0"/>
              <a:cs typeface="Arial" panose="020B0604020202020204" pitchFamily="34" charset="0"/>
            </a:endParaRPr>
          </a:p>
        </p:txBody>
      </p:sp>
      <p:pic>
        <p:nvPicPr>
          <p:cNvPr id="24" name="Audio 23">
            <a:hlinkClick r:id="" action="ppaction://media"/>
            <a:extLst>
              <a:ext uri="{FF2B5EF4-FFF2-40B4-BE49-F238E27FC236}">
                <a16:creationId xmlns:a16="http://schemas.microsoft.com/office/drawing/2014/main" id="{D79A3428-AA16-3AC6-0881-5C42B7B9B7B3}"/>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08306" t="-108306" r="-108306" b="-108306"/>
          <a:stretch>
            <a:fillRect/>
          </a:stretch>
        </p:blipFill>
        <p:spPr>
          <a:xfrm>
            <a:off x="7539228" y="3538728"/>
            <a:ext cx="1543050" cy="1543050"/>
          </a:xfrm>
          <a:prstGeom prst="ellipse">
            <a:avLst/>
          </a:prstGeom>
        </p:spPr>
      </p:pic>
    </p:spTree>
    <p:extLst>
      <p:ext uri="{BB962C8B-B14F-4D97-AF65-F5344CB8AC3E}">
        <p14:creationId xmlns:p14="http://schemas.microsoft.com/office/powerpoint/2010/main" val="1157841134"/>
      </p:ext>
    </p:extLst>
  </p:cSld>
  <p:clrMapOvr>
    <a:masterClrMapping/>
  </p:clrMapOvr>
  <mc:AlternateContent xmlns:mc="http://schemas.openxmlformats.org/markup-compatibility/2006" xmlns:p14="http://schemas.microsoft.com/office/powerpoint/2010/main">
    <mc:Choice Requires="p14">
      <p:transition p14:dur="0" advTm="38773"/>
    </mc:Choice>
    <mc:Fallback xmlns="">
      <p:transition advTm="3877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4"/>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DBC12-95D9-C177-AB50-437A2BD1DE08}"/>
              </a:ext>
            </a:extLst>
          </p:cNvPr>
          <p:cNvSpPr>
            <a:spLocks noGrp="1"/>
          </p:cNvSpPr>
          <p:nvPr>
            <p:ph type="title"/>
          </p:nvPr>
        </p:nvSpPr>
        <p:spPr>
          <a:xfrm>
            <a:off x="825047" y="405467"/>
            <a:ext cx="5567732" cy="572700"/>
          </a:xfrm>
        </p:spPr>
        <p:txBody>
          <a:bodyPr>
            <a:normAutofit fontScale="90000"/>
          </a:bodyPr>
          <a:lstStyle/>
          <a:p>
            <a:r>
              <a:rPr lang="en-IN" dirty="0">
                <a:latin typeface="Arial" panose="020B0604020202020204" pitchFamily="34" charset="0"/>
                <a:cs typeface="Arial" panose="020B0604020202020204" pitchFamily="34" charset="0"/>
              </a:rPr>
              <a:t>Future Work</a:t>
            </a:r>
          </a:p>
        </p:txBody>
      </p:sp>
      <p:sp>
        <p:nvSpPr>
          <p:cNvPr id="3" name="Text Placeholder 2">
            <a:extLst>
              <a:ext uri="{FF2B5EF4-FFF2-40B4-BE49-F238E27FC236}">
                <a16:creationId xmlns:a16="http://schemas.microsoft.com/office/drawing/2014/main" id="{CA665B45-4085-D8E9-093D-2DD9FFD48825}"/>
              </a:ext>
            </a:extLst>
          </p:cNvPr>
          <p:cNvSpPr>
            <a:spLocks noGrp="1"/>
          </p:cNvSpPr>
          <p:nvPr>
            <p:ph type="body" idx="1"/>
          </p:nvPr>
        </p:nvSpPr>
        <p:spPr>
          <a:xfrm>
            <a:off x="825047" y="1064242"/>
            <a:ext cx="7163921" cy="3202957"/>
          </a:xfrm>
        </p:spPr>
        <p:txBody>
          <a:bodyPr>
            <a:normAutofit/>
          </a:bodyPr>
          <a:lstStyle/>
          <a:p>
            <a:pPr algn="just">
              <a:lnSpc>
                <a:spcPct val="150000"/>
              </a:lnSpc>
              <a:buFont typeface="Wingdings" panose="05000000000000000000" pitchFamily="2" charset="2"/>
              <a:buChar char="§"/>
            </a:pPr>
            <a:r>
              <a:rPr lang="en-US" sz="1800" dirty="0">
                <a:latin typeface="Arial" panose="020B0604020202020204" pitchFamily="34" charset="0"/>
                <a:cs typeface="Arial" panose="020B0604020202020204" pitchFamily="34" charset="0"/>
              </a:rPr>
              <a:t>Extend dataset to multiple years to capture annual and long-term seasonal structure</a:t>
            </a:r>
          </a:p>
          <a:p>
            <a:pPr algn="just">
              <a:lnSpc>
                <a:spcPct val="150000"/>
              </a:lnSpc>
              <a:buFont typeface="Wingdings" panose="05000000000000000000" pitchFamily="2" charset="2"/>
              <a:buChar char="§"/>
            </a:pPr>
            <a:r>
              <a:rPr lang="en-US" sz="1800" dirty="0">
                <a:latin typeface="Arial" panose="020B0604020202020204" pitchFamily="34" charset="0"/>
                <a:cs typeface="Arial" panose="020B0604020202020204" pitchFamily="34" charset="0"/>
              </a:rPr>
              <a:t>Incorporate additional exogenous drivers (holidays, operational schedules, regional demand)</a:t>
            </a:r>
          </a:p>
          <a:p>
            <a:pPr algn="just">
              <a:lnSpc>
                <a:spcPct val="150000"/>
              </a:lnSpc>
              <a:buFont typeface="Wingdings" panose="05000000000000000000" pitchFamily="2" charset="2"/>
              <a:buChar char="§"/>
            </a:pPr>
            <a:r>
              <a:rPr lang="en-US" sz="1800" dirty="0">
                <a:latin typeface="Arial" panose="020B0604020202020204" pitchFamily="34" charset="0"/>
                <a:cs typeface="Arial" panose="020B0604020202020204" pitchFamily="34" charset="0"/>
              </a:rPr>
              <a:t>Explore machine-learning and hybrid models (LSTM, TFT, Prophet + ARMA residuals) for regime shifts</a:t>
            </a:r>
            <a:endParaRPr lang="en-IN" sz="1800" dirty="0">
              <a:latin typeface="Arial" panose="020B0604020202020204" pitchFamily="34" charset="0"/>
              <a:cs typeface="Arial" panose="020B0604020202020204" pitchFamily="34" charset="0"/>
            </a:endParaRPr>
          </a:p>
        </p:txBody>
      </p:sp>
      <p:pic>
        <p:nvPicPr>
          <p:cNvPr id="21" name="Audio 20">
            <a:hlinkClick r:id="" action="ppaction://media"/>
            <a:extLst>
              <a:ext uri="{FF2B5EF4-FFF2-40B4-BE49-F238E27FC236}">
                <a16:creationId xmlns:a16="http://schemas.microsoft.com/office/drawing/2014/main" id="{D5E2DD9B-2448-3A8E-92EF-51F46896ADC1}"/>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08306" t="-108306" r="-108306" b="-108306"/>
          <a:stretch>
            <a:fillRect/>
          </a:stretch>
        </p:blipFill>
        <p:spPr>
          <a:xfrm>
            <a:off x="7539228" y="3538728"/>
            <a:ext cx="1543050" cy="1543050"/>
          </a:xfrm>
          <a:prstGeom prst="ellipse">
            <a:avLst/>
          </a:prstGeom>
        </p:spPr>
      </p:pic>
    </p:spTree>
    <p:extLst>
      <p:ext uri="{BB962C8B-B14F-4D97-AF65-F5344CB8AC3E}">
        <p14:creationId xmlns:p14="http://schemas.microsoft.com/office/powerpoint/2010/main" val="53051393"/>
      </p:ext>
    </p:extLst>
  </p:cSld>
  <p:clrMapOvr>
    <a:masterClrMapping/>
  </p:clrMapOvr>
  <mc:AlternateContent xmlns:mc="http://schemas.openxmlformats.org/markup-compatibility/2006" xmlns:p14="http://schemas.microsoft.com/office/powerpoint/2010/main">
    <mc:Choice Requires="p14">
      <p:transition p14:dur="0" advTm="25087"/>
    </mc:Choice>
    <mc:Fallback xmlns="">
      <p:transition advTm="2508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1"/>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E1568AB-1D3B-4181-5EB2-16B039ED8D70}"/>
              </a:ext>
            </a:extLst>
          </p:cNvPr>
          <p:cNvSpPr>
            <a:spLocks noGrp="1"/>
          </p:cNvSpPr>
          <p:nvPr>
            <p:ph type="body" idx="1"/>
          </p:nvPr>
        </p:nvSpPr>
        <p:spPr>
          <a:xfrm>
            <a:off x="2827140" y="1968892"/>
            <a:ext cx="3489719" cy="1494473"/>
          </a:xfrm>
        </p:spPr>
        <p:txBody>
          <a:bodyPr>
            <a:normAutofit/>
          </a:bodyPr>
          <a:lstStyle/>
          <a:p>
            <a:pPr marL="114300" indent="0" algn="ctr">
              <a:buNone/>
            </a:pPr>
            <a:r>
              <a:rPr lang="en-IN" sz="4000" dirty="0">
                <a:solidFill>
                  <a:schemeClr val="tx1"/>
                </a:solidFill>
                <a:latin typeface="Arial" panose="020B0604020202020204" pitchFamily="34" charset="0"/>
                <a:cs typeface="Arial" panose="020B0604020202020204" pitchFamily="34" charset="0"/>
              </a:rPr>
              <a:t>Thank You</a:t>
            </a:r>
          </a:p>
          <a:p>
            <a:pPr marL="114300" indent="0" algn="ctr">
              <a:buNone/>
            </a:pPr>
            <a:r>
              <a:rPr lang="en-IN" sz="4000" dirty="0">
                <a:solidFill>
                  <a:schemeClr val="tx1"/>
                </a:solidFill>
                <a:latin typeface="Arial" panose="020B0604020202020204" pitchFamily="34" charset="0"/>
                <a:cs typeface="Arial" panose="020B0604020202020204" pitchFamily="34" charset="0"/>
              </a:rPr>
              <a:t>😊</a:t>
            </a:r>
          </a:p>
        </p:txBody>
      </p:sp>
      <p:pic>
        <p:nvPicPr>
          <p:cNvPr id="20" name="Audio 19">
            <a:hlinkClick r:id="" action="ppaction://media"/>
            <a:extLst>
              <a:ext uri="{FF2B5EF4-FFF2-40B4-BE49-F238E27FC236}">
                <a16:creationId xmlns:a16="http://schemas.microsoft.com/office/drawing/2014/main" id="{C29B8551-64EC-35D0-D0C1-F40F3B9F2A40}"/>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08306" t="-108306" r="-108306" b="-108306"/>
          <a:stretch>
            <a:fillRect/>
          </a:stretch>
        </p:blipFill>
        <p:spPr>
          <a:xfrm>
            <a:off x="7539228" y="3538728"/>
            <a:ext cx="1543050" cy="1543050"/>
          </a:xfrm>
          <a:prstGeom prst="ellipse">
            <a:avLst/>
          </a:prstGeom>
        </p:spPr>
      </p:pic>
    </p:spTree>
    <p:extLst>
      <p:ext uri="{BB962C8B-B14F-4D97-AF65-F5344CB8AC3E}">
        <p14:creationId xmlns:p14="http://schemas.microsoft.com/office/powerpoint/2010/main" val="193586955"/>
      </p:ext>
    </p:extLst>
  </p:cSld>
  <p:clrMapOvr>
    <a:masterClrMapping/>
  </p:clrMapOvr>
  <mc:AlternateContent xmlns:mc="http://schemas.openxmlformats.org/markup-compatibility/2006" xmlns:p14="http://schemas.microsoft.com/office/powerpoint/2010/main">
    <mc:Choice Requires="p14">
      <p:transition p14:dur="0" advTm="6988"/>
    </mc:Choice>
    <mc:Fallback xmlns="">
      <p:transition advTm="698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0"/>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77" name="Google Shape;77;p15"/>
          <p:cNvSpPr txBox="1">
            <a:spLocks noGrp="1"/>
          </p:cNvSpPr>
          <p:nvPr>
            <p:ph type="title"/>
          </p:nvPr>
        </p:nvSpPr>
        <p:spPr>
          <a:xfrm>
            <a:off x="152400" y="169431"/>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400" dirty="0">
                <a:latin typeface="Arial" panose="020B0604020202020204" pitchFamily="34" charset="0"/>
                <a:cs typeface="Arial" panose="020B0604020202020204" pitchFamily="34" charset="0"/>
              </a:rPr>
              <a:t>DATASET OVERVIEW</a:t>
            </a:r>
            <a:endParaRPr sz="2400" dirty="0">
              <a:latin typeface="Arial" panose="020B0604020202020204" pitchFamily="34" charset="0"/>
              <a:cs typeface="Arial" panose="020B0604020202020204" pitchFamily="34" charset="0"/>
            </a:endParaRPr>
          </a:p>
        </p:txBody>
      </p:sp>
      <p:pic>
        <p:nvPicPr>
          <p:cNvPr id="79" name="Google Shape;79;p15"/>
          <p:cNvPicPr preferRelativeResize="0"/>
          <p:nvPr/>
        </p:nvPicPr>
        <p:blipFill>
          <a:blip r:embed="rId5">
            <a:alphaModFix/>
          </a:blip>
          <a:stretch>
            <a:fillRect/>
          </a:stretch>
        </p:blipFill>
        <p:spPr>
          <a:xfrm>
            <a:off x="311700" y="741218"/>
            <a:ext cx="3907296" cy="4177801"/>
          </a:xfrm>
          <a:prstGeom prst="rect">
            <a:avLst/>
          </a:prstGeom>
          <a:noFill/>
          <a:ln>
            <a:noFill/>
          </a:ln>
        </p:spPr>
      </p:pic>
      <p:sp>
        <p:nvSpPr>
          <p:cNvPr id="80" name="Google Shape;80;p15"/>
          <p:cNvSpPr/>
          <p:nvPr/>
        </p:nvSpPr>
        <p:spPr>
          <a:xfrm>
            <a:off x="4708195" y="602723"/>
            <a:ext cx="1728600" cy="1712100"/>
          </a:xfrm>
          <a:prstGeom prst="ellipse">
            <a:avLst/>
          </a:prstGeom>
          <a:solidFill>
            <a:schemeClr val="accent5">
              <a:lumMod val="20000"/>
              <a:lumOff val="8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000">
              <a:latin typeface="Arial" panose="020B0604020202020204" pitchFamily="34" charset="0"/>
              <a:ea typeface="Proxima Nova"/>
              <a:cs typeface="Arial" panose="020B0604020202020204" pitchFamily="34" charset="0"/>
              <a:sym typeface="Proxima Nova"/>
            </a:endParaRPr>
          </a:p>
        </p:txBody>
      </p:sp>
      <p:sp>
        <p:nvSpPr>
          <p:cNvPr id="81" name="Google Shape;81;p15"/>
          <p:cNvSpPr/>
          <p:nvPr/>
        </p:nvSpPr>
        <p:spPr>
          <a:xfrm>
            <a:off x="6925994" y="602723"/>
            <a:ext cx="1728600" cy="1712100"/>
          </a:xfrm>
          <a:prstGeom prst="ellipse">
            <a:avLst/>
          </a:prstGeom>
          <a:solidFill>
            <a:schemeClr val="accent6">
              <a:lumMod val="20000"/>
              <a:lumOff val="8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000" dirty="0">
              <a:latin typeface="Arial" panose="020B0604020202020204" pitchFamily="34" charset="0"/>
              <a:ea typeface="Proxima Nova"/>
              <a:cs typeface="Arial" panose="020B0604020202020204" pitchFamily="34" charset="0"/>
              <a:sym typeface="Proxima Nova"/>
            </a:endParaRPr>
          </a:p>
        </p:txBody>
      </p:sp>
      <p:sp>
        <p:nvSpPr>
          <p:cNvPr id="82" name="Google Shape;82;p15"/>
          <p:cNvSpPr/>
          <p:nvPr/>
        </p:nvSpPr>
        <p:spPr>
          <a:xfrm>
            <a:off x="4708195" y="2748115"/>
            <a:ext cx="1728600" cy="1712100"/>
          </a:xfrm>
          <a:prstGeom prst="ellipse">
            <a:avLst/>
          </a:prstGeom>
          <a:solidFill>
            <a:schemeClr val="tx2">
              <a:lumMod val="40000"/>
              <a:lumOff val="6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000" dirty="0">
              <a:latin typeface="Arial" panose="020B0604020202020204" pitchFamily="34" charset="0"/>
              <a:ea typeface="Proxima Nova"/>
              <a:cs typeface="Arial" panose="020B0604020202020204" pitchFamily="34" charset="0"/>
              <a:sym typeface="Proxima Nova"/>
            </a:endParaRPr>
          </a:p>
        </p:txBody>
      </p:sp>
      <p:sp>
        <p:nvSpPr>
          <p:cNvPr id="83" name="Google Shape;83;p15"/>
          <p:cNvSpPr/>
          <p:nvPr/>
        </p:nvSpPr>
        <p:spPr>
          <a:xfrm>
            <a:off x="6925994" y="2761429"/>
            <a:ext cx="1728600" cy="1712100"/>
          </a:xfrm>
          <a:prstGeom prst="ellipse">
            <a:avLst/>
          </a:prstGeom>
          <a:solidFill>
            <a:srgbClr val="62A1D1">
              <a:alpha val="2400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000">
              <a:latin typeface="Arial" panose="020B0604020202020204" pitchFamily="34" charset="0"/>
              <a:ea typeface="Proxima Nova"/>
              <a:cs typeface="Arial" panose="020B0604020202020204" pitchFamily="34" charset="0"/>
              <a:sym typeface="Proxima Nova"/>
            </a:endParaRPr>
          </a:p>
        </p:txBody>
      </p:sp>
      <p:sp>
        <p:nvSpPr>
          <p:cNvPr id="84" name="Google Shape;84;p15"/>
          <p:cNvSpPr txBox="1">
            <a:spLocks/>
          </p:cNvSpPr>
          <p:nvPr/>
        </p:nvSpPr>
        <p:spPr>
          <a:xfrm>
            <a:off x="4802915" y="1089456"/>
            <a:ext cx="1561911" cy="738633"/>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dirty="0">
                <a:solidFill>
                  <a:schemeClr val="tx1"/>
                </a:solidFill>
                <a:latin typeface="Arial" panose="020B0604020202020204" pitchFamily="34" charset="0"/>
                <a:ea typeface="Proxima Nova"/>
                <a:cs typeface="Arial" panose="020B0604020202020204" pitchFamily="34" charset="0"/>
                <a:sym typeface="Proxima Nova"/>
              </a:rPr>
              <a:t>Observations      </a:t>
            </a:r>
            <a:endParaRPr lang="en-GB" dirty="0">
              <a:solidFill>
                <a:schemeClr val="tx1"/>
              </a:solidFill>
              <a:latin typeface="Arial" panose="020B0604020202020204" pitchFamily="34" charset="0"/>
              <a:ea typeface="Proxima Nova"/>
              <a:cs typeface="Arial" panose="020B0604020202020204" pitchFamily="34" charset="0"/>
            </a:endParaRPr>
          </a:p>
          <a:p>
            <a:pPr marL="0" lvl="0" indent="0" algn="ctr">
              <a:spcBef>
                <a:spcPts val="0"/>
              </a:spcBef>
              <a:spcAft>
                <a:spcPts val="0"/>
              </a:spcAft>
              <a:buNone/>
            </a:pPr>
            <a:r>
              <a:rPr lang="en-GB" dirty="0">
                <a:solidFill>
                  <a:schemeClr val="tx1"/>
                </a:solidFill>
                <a:latin typeface="Arial" panose="020B0604020202020204" pitchFamily="34" charset="0"/>
                <a:ea typeface="Proxima Nova"/>
                <a:cs typeface="Arial" panose="020B0604020202020204" pitchFamily="34" charset="0"/>
                <a:sym typeface="Proxima Nova"/>
              </a:rPr>
              <a:t>52416</a:t>
            </a:r>
            <a:endParaRPr dirty="0">
              <a:solidFill>
                <a:schemeClr val="tx1"/>
              </a:solidFill>
              <a:latin typeface="Arial" panose="020B0604020202020204" pitchFamily="34" charset="0"/>
              <a:ea typeface="Proxima Nova"/>
              <a:cs typeface="Arial" panose="020B0604020202020204" pitchFamily="34" charset="0"/>
            </a:endParaRPr>
          </a:p>
        </p:txBody>
      </p:sp>
      <p:sp>
        <p:nvSpPr>
          <p:cNvPr id="85" name="Google Shape;85;p15"/>
          <p:cNvSpPr txBox="1"/>
          <p:nvPr/>
        </p:nvSpPr>
        <p:spPr>
          <a:xfrm>
            <a:off x="7010525" y="1089456"/>
            <a:ext cx="1559535" cy="738633"/>
          </a:xfrm>
          <a:prstGeom prst="rect">
            <a:avLst/>
          </a:prstGeom>
          <a:noFill/>
          <a:ln>
            <a:noFill/>
          </a:ln>
        </p:spPr>
        <p:txBody>
          <a:bodyPr spcFirstLastPara="1" wrap="square" lIns="91425" tIns="91425" rIns="91425" bIns="91425" anchor="t" anchorCtr="0">
            <a:spAutoFit/>
          </a:bodyPr>
          <a:lstStyle/>
          <a:p>
            <a:pPr algn="ctr"/>
            <a:r>
              <a:rPr lang="en-GB" dirty="0">
                <a:solidFill>
                  <a:schemeClr val="tx1"/>
                </a:solidFill>
                <a:latin typeface="Arial" panose="020B0604020202020204" pitchFamily="34" charset="0"/>
                <a:ea typeface="Proxima Nova"/>
                <a:cs typeface="Arial" panose="020B0604020202020204" pitchFamily="34" charset="0"/>
                <a:sym typeface="Proxima Nova"/>
              </a:rPr>
              <a:t>9</a:t>
            </a:r>
          </a:p>
          <a:p>
            <a:pPr algn="ctr"/>
            <a:r>
              <a:rPr lang="en-GB" dirty="0">
                <a:solidFill>
                  <a:schemeClr val="tx1"/>
                </a:solidFill>
                <a:latin typeface="Arial" panose="020B0604020202020204" pitchFamily="34" charset="0"/>
                <a:ea typeface="Proxima Nova"/>
                <a:cs typeface="Arial" panose="020B0604020202020204" pitchFamily="34" charset="0"/>
                <a:sym typeface="Proxima Nova"/>
              </a:rPr>
              <a:t>Features</a:t>
            </a:r>
            <a:endParaRPr lang="en-GB" dirty="0">
              <a:solidFill>
                <a:schemeClr val="tx1"/>
              </a:solidFill>
              <a:latin typeface="Arial" panose="020B0604020202020204" pitchFamily="34" charset="0"/>
              <a:ea typeface="Proxima Nova"/>
              <a:cs typeface="Arial" panose="020B0604020202020204" pitchFamily="34" charset="0"/>
            </a:endParaRPr>
          </a:p>
        </p:txBody>
      </p:sp>
      <p:sp>
        <p:nvSpPr>
          <p:cNvPr id="86" name="Google Shape;86;p15"/>
          <p:cNvSpPr txBox="1"/>
          <p:nvPr/>
        </p:nvSpPr>
        <p:spPr>
          <a:xfrm>
            <a:off x="4882467" y="3109663"/>
            <a:ext cx="1402806" cy="1015632"/>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dirty="0">
                <a:solidFill>
                  <a:schemeClr val="tx1"/>
                </a:solidFill>
                <a:latin typeface="Arial" panose="020B0604020202020204" pitchFamily="34" charset="0"/>
                <a:ea typeface="Proxima Nova"/>
                <a:cs typeface="Arial" panose="020B0604020202020204" pitchFamily="34" charset="0"/>
                <a:sym typeface="Proxima Nova"/>
              </a:rPr>
              <a:t>Frequency </a:t>
            </a:r>
            <a:endParaRPr lang="en-GB" dirty="0">
              <a:solidFill>
                <a:schemeClr val="tx1"/>
              </a:solidFill>
              <a:latin typeface="Arial" panose="020B0604020202020204" pitchFamily="34" charset="0"/>
              <a:ea typeface="Proxima Nova"/>
              <a:cs typeface="Arial" panose="020B0604020202020204" pitchFamily="34" charset="0"/>
            </a:endParaRPr>
          </a:p>
          <a:p>
            <a:pPr marL="0" lvl="0" indent="0" algn="ctr">
              <a:spcBef>
                <a:spcPts val="0"/>
              </a:spcBef>
              <a:spcAft>
                <a:spcPts val="0"/>
              </a:spcAft>
              <a:buNone/>
            </a:pPr>
            <a:r>
              <a:rPr lang="en-GB" dirty="0">
                <a:solidFill>
                  <a:schemeClr val="tx1"/>
                </a:solidFill>
                <a:latin typeface="Arial" panose="020B0604020202020204" pitchFamily="34" charset="0"/>
                <a:ea typeface="Proxima Nova"/>
                <a:cs typeface="Arial" panose="020B0604020202020204" pitchFamily="34" charset="0"/>
                <a:sym typeface="Proxima Nova"/>
              </a:rPr>
              <a:t>10 Minutes</a:t>
            </a:r>
            <a:endParaRPr lang="en-GB" dirty="0">
              <a:solidFill>
                <a:schemeClr val="tx1"/>
              </a:solidFill>
              <a:latin typeface="Arial" panose="020B0604020202020204" pitchFamily="34" charset="0"/>
              <a:ea typeface="Proxima Nova"/>
              <a:cs typeface="Arial" panose="020B0604020202020204" pitchFamily="34" charset="0"/>
            </a:endParaRPr>
          </a:p>
          <a:p>
            <a:pPr marL="0" lvl="0" indent="0" algn="ctr" rtl="0">
              <a:spcBef>
                <a:spcPts val="0"/>
              </a:spcBef>
              <a:spcAft>
                <a:spcPts val="0"/>
              </a:spcAft>
              <a:buNone/>
            </a:pPr>
            <a:r>
              <a:rPr lang="en-GB" dirty="0">
                <a:solidFill>
                  <a:schemeClr val="tx1"/>
                </a:solidFill>
                <a:latin typeface="Arial" panose="020B0604020202020204" pitchFamily="34" charset="0"/>
                <a:ea typeface="Proxima Nova"/>
                <a:cs typeface="Arial" panose="020B0604020202020204" pitchFamily="34" charset="0"/>
                <a:sym typeface="Proxima Nova"/>
              </a:rPr>
              <a:t>  Intervals</a:t>
            </a:r>
            <a:endParaRPr lang="en-GB" dirty="0">
              <a:solidFill>
                <a:schemeClr val="tx1"/>
              </a:solidFill>
              <a:latin typeface="Arial" panose="020B0604020202020204" pitchFamily="34" charset="0"/>
              <a:ea typeface="Proxima Nova"/>
              <a:cs typeface="Arial" panose="020B0604020202020204" pitchFamily="34" charset="0"/>
            </a:endParaRPr>
          </a:p>
        </p:txBody>
      </p:sp>
      <p:sp>
        <p:nvSpPr>
          <p:cNvPr id="87" name="Google Shape;87;p15"/>
          <p:cNvSpPr txBox="1"/>
          <p:nvPr/>
        </p:nvSpPr>
        <p:spPr>
          <a:xfrm>
            <a:off x="7010525" y="3109663"/>
            <a:ext cx="1580058" cy="1600408"/>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dirty="0">
                <a:solidFill>
                  <a:schemeClr val="tx1"/>
                </a:solidFill>
                <a:latin typeface="Arial" panose="020B0604020202020204" pitchFamily="34" charset="0"/>
                <a:ea typeface="Proxima Nova"/>
                <a:cs typeface="Arial" panose="020B0604020202020204" pitchFamily="34" charset="0"/>
                <a:sym typeface="Proxima Nova"/>
              </a:rPr>
              <a:t>Data Range</a:t>
            </a:r>
            <a:endParaRPr lang="en-GB" dirty="0">
              <a:solidFill>
                <a:schemeClr val="tx1"/>
              </a:solidFill>
              <a:latin typeface="Arial" panose="020B0604020202020204" pitchFamily="34" charset="0"/>
              <a:cs typeface="Arial" panose="020B0604020202020204" pitchFamily="34" charset="0"/>
            </a:endParaRPr>
          </a:p>
          <a:p>
            <a:pPr algn="ctr"/>
            <a:r>
              <a:rPr lang="en-GB" dirty="0">
                <a:solidFill>
                  <a:schemeClr val="tx1"/>
                </a:solidFill>
                <a:latin typeface="Arial" panose="020B0604020202020204" pitchFamily="34" charset="0"/>
                <a:cs typeface="Arial" panose="020B0604020202020204" pitchFamily="34" charset="0"/>
              </a:rPr>
              <a:t>1 Jan 2017 - 30 Dec 2017</a:t>
            </a:r>
          </a:p>
          <a:p>
            <a:pPr algn="ctr"/>
            <a:br>
              <a:rPr lang="en-US" sz="2000" dirty="0">
                <a:latin typeface="Arial" panose="020B0604020202020204" pitchFamily="34" charset="0"/>
                <a:cs typeface="Arial" panose="020B0604020202020204" pitchFamily="34" charset="0"/>
              </a:rPr>
            </a:br>
            <a:endParaRPr lang="en-US" dirty="0">
              <a:solidFill>
                <a:schemeClr val="tx1"/>
              </a:solidFill>
              <a:latin typeface="Arial" panose="020B0604020202020204" pitchFamily="34" charset="0"/>
              <a:cs typeface="Arial" panose="020B0604020202020204" pitchFamily="34" charset="0"/>
            </a:endParaRPr>
          </a:p>
        </p:txBody>
      </p:sp>
      <p:pic>
        <p:nvPicPr>
          <p:cNvPr id="8" name="Audio 7">
            <a:hlinkClick r:id="" action="ppaction://media"/>
            <a:extLst>
              <a:ext uri="{FF2B5EF4-FFF2-40B4-BE49-F238E27FC236}">
                <a16:creationId xmlns:a16="http://schemas.microsoft.com/office/drawing/2014/main" id="{D67A22A7-8BFA-AE49-2A66-F1E656230279}"/>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08306" t="-108306" r="-108306" b="-108306"/>
          <a:stretch>
            <a:fillRect/>
          </a:stretch>
        </p:blipFill>
        <p:spPr>
          <a:xfrm>
            <a:off x="7539228" y="3538728"/>
            <a:ext cx="1543050" cy="1543050"/>
          </a:xfrm>
          <a:prstGeom prst="ellipse">
            <a:avLst/>
          </a:prstGeom>
        </p:spPr>
      </p:pic>
    </p:spTree>
  </p:cSld>
  <p:clrMapOvr>
    <a:masterClrMapping/>
  </p:clrMapOvr>
  <mc:AlternateContent xmlns:mc="http://schemas.openxmlformats.org/markup-compatibility/2006" xmlns:p14="http://schemas.microsoft.com/office/powerpoint/2010/main">
    <mc:Choice Requires="p14">
      <p:transition p14:dur="0" advTm="35531"/>
    </mc:Choice>
    <mc:Fallback xmlns="">
      <p:transition advTm="3553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65638C0-849B-E19D-64A1-5DCAB4F2F68F}"/>
              </a:ext>
            </a:extLst>
          </p:cNvPr>
          <p:cNvSpPr>
            <a:spLocks noGrp="1"/>
          </p:cNvSpPr>
          <p:nvPr>
            <p:ph type="title"/>
          </p:nvPr>
        </p:nvSpPr>
        <p:spPr>
          <a:xfrm>
            <a:off x="311700" y="252520"/>
            <a:ext cx="8520600" cy="572700"/>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Proxima Nova"/>
              <a:buNone/>
              <a:defRPr sz="2800" b="0"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chemeClr val="dk1"/>
              </a:buClr>
              <a:buSzPts val="2800"/>
              <a:buFont typeface="Proxima Nova"/>
              <a:buNone/>
              <a:defRPr sz="2800" b="0" i="0" u="none" strike="noStrike" cap="none">
                <a:solidFill>
                  <a:schemeClr val="dk1"/>
                </a:solidFill>
                <a:latin typeface="Proxima Nova"/>
                <a:ea typeface="Proxima Nova"/>
                <a:cs typeface="Proxima Nova"/>
                <a:sym typeface="Proxima Nova"/>
              </a:defRPr>
            </a:lvl2pPr>
            <a:lvl3pPr marR="0" lvl="2" algn="l" rtl="0">
              <a:lnSpc>
                <a:spcPct val="100000"/>
              </a:lnSpc>
              <a:spcBef>
                <a:spcPts val="0"/>
              </a:spcBef>
              <a:spcAft>
                <a:spcPts val="0"/>
              </a:spcAft>
              <a:buClr>
                <a:schemeClr val="dk1"/>
              </a:buClr>
              <a:buSzPts val="2800"/>
              <a:buFont typeface="Proxima Nova"/>
              <a:buNone/>
              <a:defRPr sz="2800" b="0" i="0" u="none" strike="noStrike" cap="none">
                <a:solidFill>
                  <a:schemeClr val="dk1"/>
                </a:solidFill>
                <a:latin typeface="Proxima Nova"/>
                <a:ea typeface="Proxima Nova"/>
                <a:cs typeface="Proxima Nova"/>
                <a:sym typeface="Proxima Nova"/>
              </a:defRPr>
            </a:lvl3pPr>
            <a:lvl4pPr marR="0" lvl="3" algn="l" rtl="0">
              <a:lnSpc>
                <a:spcPct val="100000"/>
              </a:lnSpc>
              <a:spcBef>
                <a:spcPts val="0"/>
              </a:spcBef>
              <a:spcAft>
                <a:spcPts val="0"/>
              </a:spcAft>
              <a:buClr>
                <a:schemeClr val="dk1"/>
              </a:buClr>
              <a:buSzPts val="2800"/>
              <a:buFont typeface="Proxima Nova"/>
              <a:buNone/>
              <a:defRPr sz="2800" b="0" i="0" u="none" strike="noStrike" cap="none">
                <a:solidFill>
                  <a:schemeClr val="dk1"/>
                </a:solidFill>
                <a:latin typeface="Proxima Nova"/>
                <a:ea typeface="Proxima Nova"/>
                <a:cs typeface="Proxima Nova"/>
                <a:sym typeface="Proxima Nova"/>
              </a:defRPr>
            </a:lvl4pPr>
            <a:lvl5pPr marR="0" lvl="4" algn="l" rtl="0">
              <a:lnSpc>
                <a:spcPct val="100000"/>
              </a:lnSpc>
              <a:spcBef>
                <a:spcPts val="0"/>
              </a:spcBef>
              <a:spcAft>
                <a:spcPts val="0"/>
              </a:spcAft>
              <a:buClr>
                <a:schemeClr val="dk1"/>
              </a:buClr>
              <a:buSzPts val="2800"/>
              <a:buFont typeface="Proxima Nova"/>
              <a:buNone/>
              <a:defRPr sz="2800" b="0" i="0" u="none" strike="noStrike" cap="none">
                <a:solidFill>
                  <a:schemeClr val="dk1"/>
                </a:solidFill>
                <a:latin typeface="Proxima Nova"/>
                <a:ea typeface="Proxima Nova"/>
                <a:cs typeface="Proxima Nova"/>
                <a:sym typeface="Proxima Nova"/>
              </a:defRPr>
            </a:lvl5pPr>
            <a:lvl6pPr marR="0" lvl="5" algn="l" rtl="0">
              <a:lnSpc>
                <a:spcPct val="100000"/>
              </a:lnSpc>
              <a:spcBef>
                <a:spcPts val="0"/>
              </a:spcBef>
              <a:spcAft>
                <a:spcPts val="0"/>
              </a:spcAft>
              <a:buClr>
                <a:schemeClr val="dk1"/>
              </a:buClr>
              <a:buSzPts val="2800"/>
              <a:buFont typeface="Proxima Nova"/>
              <a:buNone/>
              <a:defRPr sz="2800" b="0" i="0" u="none" strike="noStrike" cap="none">
                <a:solidFill>
                  <a:schemeClr val="dk1"/>
                </a:solidFill>
                <a:latin typeface="Proxima Nova"/>
                <a:ea typeface="Proxima Nova"/>
                <a:cs typeface="Proxima Nova"/>
                <a:sym typeface="Proxima Nova"/>
              </a:defRPr>
            </a:lvl6pPr>
            <a:lvl7pPr marR="0" lvl="6" algn="l" rtl="0">
              <a:lnSpc>
                <a:spcPct val="100000"/>
              </a:lnSpc>
              <a:spcBef>
                <a:spcPts val="0"/>
              </a:spcBef>
              <a:spcAft>
                <a:spcPts val="0"/>
              </a:spcAft>
              <a:buClr>
                <a:schemeClr val="dk1"/>
              </a:buClr>
              <a:buSzPts val="2800"/>
              <a:buFont typeface="Proxima Nova"/>
              <a:buNone/>
              <a:defRPr sz="2800" b="0" i="0" u="none" strike="noStrike" cap="none">
                <a:solidFill>
                  <a:schemeClr val="dk1"/>
                </a:solidFill>
                <a:latin typeface="Proxima Nova"/>
                <a:ea typeface="Proxima Nova"/>
                <a:cs typeface="Proxima Nova"/>
                <a:sym typeface="Proxima Nova"/>
              </a:defRPr>
            </a:lvl7pPr>
            <a:lvl8pPr marR="0" lvl="7" algn="l" rtl="0">
              <a:lnSpc>
                <a:spcPct val="100000"/>
              </a:lnSpc>
              <a:spcBef>
                <a:spcPts val="0"/>
              </a:spcBef>
              <a:spcAft>
                <a:spcPts val="0"/>
              </a:spcAft>
              <a:buClr>
                <a:schemeClr val="dk1"/>
              </a:buClr>
              <a:buSzPts val="2800"/>
              <a:buFont typeface="Proxima Nova"/>
              <a:buNone/>
              <a:defRPr sz="2800" b="0" i="0" u="none" strike="noStrike" cap="none">
                <a:solidFill>
                  <a:schemeClr val="dk1"/>
                </a:solidFill>
                <a:latin typeface="Proxima Nova"/>
                <a:ea typeface="Proxima Nova"/>
                <a:cs typeface="Proxima Nova"/>
                <a:sym typeface="Proxima Nova"/>
              </a:defRPr>
            </a:lvl8pPr>
            <a:lvl9pPr marR="0" lvl="8" algn="l" rtl="0">
              <a:lnSpc>
                <a:spcPct val="100000"/>
              </a:lnSpc>
              <a:spcBef>
                <a:spcPts val="0"/>
              </a:spcBef>
              <a:spcAft>
                <a:spcPts val="0"/>
              </a:spcAft>
              <a:buClr>
                <a:schemeClr val="dk1"/>
              </a:buClr>
              <a:buSzPts val="2800"/>
              <a:buFont typeface="Proxima Nova"/>
              <a:buNone/>
              <a:defRPr sz="2800" b="0" i="0" u="none" strike="noStrike" cap="none">
                <a:solidFill>
                  <a:schemeClr val="dk1"/>
                </a:solidFill>
                <a:latin typeface="Proxima Nova"/>
                <a:ea typeface="Proxima Nova"/>
                <a:cs typeface="Proxima Nova"/>
                <a:sym typeface="Proxima Nova"/>
              </a:defRPr>
            </a:lvl9pPr>
          </a:lstStyle>
          <a:p>
            <a:r>
              <a:rPr lang="en-IN" sz="2400" dirty="0">
                <a:solidFill>
                  <a:schemeClr val="tx1"/>
                </a:solidFill>
                <a:latin typeface="Arial" panose="020B0604020202020204" pitchFamily="34" charset="0"/>
                <a:cs typeface="Arial" panose="020B0604020202020204" pitchFamily="34" charset="0"/>
              </a:rPr>
              <a:t>Modelling Strategy Overview</a:t>
            </a:r>
            <a:endParaRPr lang="en-US" sz="2400" dirty="0">
              <a:solidFill>
                <a:schemeClr val="tx1"/>
              </a:solidFill>
              <a:latin typeface="Arial" panose="020B0604020202020204" pitchFamily="34" charset="0"/>
              <a:cs typeface="Arial" panose="020B0604020202020204" pitchFamily="34" charset="0"/>
            </a:endParaRPr>
          </a:p>
        </p:txBody>
      </p:sp>
      <p:pic>
        <p:nvPicPr>
          <p:cNvPr id="18" name="Audio 17">
            <a:hlinkClick r:id="" action="ppaction://media"/>
            <a:extLst>
              <a:ext uri="{FF2B5EF4-FFF2-40B4-BE49-F238E27FC236}">
                <a16:creationId xmlns:a16="http://schemas.microsoft.com/office/drawing/2014/main" id="{1C5C3886-8D0B-4641-878D-ED1612B84CEE}"/>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08306" t="-108306" r="-108306" b="-108306"/>
          <a:stretch>
            <a:fillRect/>
          </a:stretch>
        </p:blipFill>
        <p:spPr>
          <a:xfrm>
            <a:off x="7539228" y="3538728"/>
            <a:ext cx="1543050" cy="1543050"/>
          </a:xfrm>
          <a:prstGeom prst="ellipse">
            <a:avLst/>
          </a:prstGeom>
        </p:spPr>
      </p:pic>
      <p:graphicFrame>
        <p:nvGraphicFramePr>
          <p:cNvPr id="2" name="Diagram 1">
            <a:extLst>
              <a:ext uri="{FF2B5EF4-FFF2-40B4-BE49-F238E27FC236}">
                <a16:creationId xmlns:a16="http://schemas.microsoft.com/office/drawing/2014/main" id="{66C809B8-0A76-6287-53E9-FEB9FB6AB556}"/>
              </a:ext>
            </a:extLst>
          </p:cNvPr>
          <p:cNvGraphicFramePr/>
          <p:nvPr>
            <p:extLst>
              <p:ext uri="{D42A27DB-BD31-4B8C-83A1-F6EECF244321}">
                <p14:modId xmlns:p14="http://schemas.microsoft.com/office/powerpoint/2010/main" val="2540591648"/>
              </p:ext>
            </p:extLst>
          </p:nvPr>
        </p:nvGraphicFramePr>
        <p:xfrm>
          <a:off x="1391575" y="704900"/>
          <a:ext cx="6360850" cy="37337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3425820005"/>
      </p:ext>
    </p:extLst>
  </p:cSld>
  <p:clrMapOvr>
    <a:masterClrMapping/>
  </p:clrMapOvr>
  <mc:AlternateContent xmlns:mc="http://schemas.openxmlformats.org/markup-compatibility/2006" xmlns:p14="http://schemas.microsoft.com/office/powerpoint/2010/main">
    <mc:Choice Requires="p14">
      <p:transition p14:dur="0" advTm="39247"/>
    </mc:Choice>
    <mc:Fallback xmlns="">
      <p:transition advTm="3924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8"/>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6">
          <a:extLst>
            <a:ext uri="{FF2B5EF4-FFF2-40B4-BE49-F238E27FC236}">
              <a16:creationId xmlns:a16="http://schemas.microsoft.com/office/drawing/2014/main" id="{44B9F5F5-5972-06D2-AF54-7B3B2FEC0382}"/>
            </a:ext>
          </a:extLst>
        </p:cNvPr>
        <p:cNvGrpSpPr/>
        <p:nvPr/>
      </p:nvGrpSpPr>
      <p:grpSpPr>
        <a:xfrm>
          <a:off x="0" y="0"/>
          <a:ext cx="0" cy="0"/>
          <a:chOff x="0" y="0"/>
          <a:chExt cx="0" cy="0"/>
        </a:xfrm>
      </p:grpSpPr>
      <p:sp>
        <p:nvSpPr>
          <p:cNvPr id="127" name="Google Shape;127;p21">
            <a:extLst>
              <a:ext uri="{FF2B5EF4-FFF2-40B4-BE49-F238E27FC236}">
                <a16:creationId xmlns:a16="http://schemas.microsoft.com/office/drawing/2014/main" id="{9B730CFA-083B-27AF-0F99-DDB69B0A8AA8}"/>
              </a:ext>
            </a:extLst>
          </p:cNvPr>
          <p:cNvSpPr txBox="1">
            <a:spLocks noGrp="1"/>
          </p:cNvSpPr>
          <p:nvPr>
            <p:ph type="title"/>
          </p:nvPr>
        </p:nvSpPr>
        <p:spPr>
          <a:xfrm>
            <a:off x="311700" y="61336"/>
            <a:ext cx="8520600" cy="572700"/>
          </a:xfrm>
          <a:prstGeom prst="rect">
            <a:avLst/>
          </a:prstGeom>
        </p:spPr>
        <p:txBody>
          <a:bodyPr spcFirstLastPara="1" wrap="square" lIns="91425" tIns="91425" rIns="91425" bIns="91425" anchor="t" anchorCtr="0">
            <a:normAutofit/>
          </a:bodyPr>
          <a:lstStyle/>
          <a:p>
            <a:r>
              <a:rPr lang="en-GB" sz="2000" dirty="0">
                <a:latin typeface="Arial" panose="020B0604020202020204" pitchFamily="34" charset="0"/>
                <a:cs typeface="Arial" panose="020B0604020202020204" pitchFamily="34" charset="0"/>
              </a:rPr>
              <a:t>Baseline Modelling Using Daily Aggregation - SARIMA</a:t>
            </a:r>
            <a:endParaRPr lang="en-US" sz="2000" dirty="0">
              <a:latin typeface="Arial" panose="020B0604020202020204" pitchFamily="34" charset="0"/>
              <a:cs typeface="Arial" panose="020B0604020202020204" pitchFamily="34" charset="0"/>
            </a:endParaRPr>
          </a:p>
        </p:txBody>
      </p:sp>
      <p:pic>
        <p:nvPicPr>
          <p:cNvPr id="27" name="Picture 26" descr="A graph showing a number of weather forecasts&#10;&#10;AI-generated content may be incorrect.">
            <a:extLst>
              <a:ext uri="{FF2B5EF4-FFF2-40B4-BE49-F238E27FC236}">
                <a16:creationId xmlns:a16="http://schemas.microsoft.com/office/drawing/2014/main" id="{AC5BA936-DFFD-A920-A498-F07C5B494EA4}"/>
              </a:ext>
            </a:extLst>
          </p:cNvPr>
          <p:cNvPicPr>
            <a:picLocks noChangeAspect="1"/>
          </p:cNvPicPr>
          <p:nvPr/>
        </p:nvPicPr>
        <p:blipFill>
          <a:blip r:embed="rId5"/>
          <a:stretch>
            <a:fillRect/>
          </a:stretch>
        </p:blipFill>
        <p:spPr>
          <a:xfrm>
            <a:off x="552277" y="2844260"/>
            <a:ext cx="4019723" cy="2106293"/>
          </a:xfrm>
          <a:prstGeom prst="rect">
            <a:avLst/>
          </a:prstGeom>
        </p:spPr>
      </p:pic>
      <p:pic>
        <p:nvPicPr>
          <p:cNvPr id="29" name="Picture 28" descr="A graph showing a graph of a graph&#10;&#10;AI-generated content may be incorrect.">
            <a:extLst>
              <a:ext uri="{FF2B5EF4-FFF2-40B4-BE49-F238E27FC236}">
                <a16:creationId xmlns:a16="http://schemas.microsoft.com/office/drawing/2014/main" id="{A458E4B6-88BE-5147-2125-FB893D58365C}"/>
              </a:ext>
            </a:extLst>
          </p:cNvPr>
          <p:cNvPicPr>
            <a:picLocks noChangeAspect="1"/>
          </p:cNvPicPr>
          <p:nvPr/>
        </p:nvPicPr>
        <p:blipFill>
          <a:blip r:embed="rId6"/>
          <a:stretch>
            <a:fillRect/>
          </a:stretch>
        </p:blipFill>
        <p:spPr>
          <a:xfrm>
            <a:off x="4822830" y="714842"/>
            <a:ext cx="3909641" cy="2048612"/>
          </a:xfrm>
          <a:prstGeom prst="rect">
            <a:avLst/>
          </a:prstGeom>
        </p:spPr>
      </p:pic>
      <p:graphicFrame>
        <p:nvGraphicFramePr>
          <p:cNvPr id="30" name="Table 29">
            <a:extLst>
              <a:ext uri="{FF2B5EF4-FFF2-40B4-BE49-F238E27FC236}">
                <a16:creationId xmlns:a16="http://schemas.microsoft.com/office/drawing/2014/main" id="{55770D17-37BA-7581-64E5-ADC6C6D48432}"/>
              </a:ext>
            </a:extLst>
          </p:cNvPr>
          <p:cNvGraphicFramePr>
            <a:graphicFrameLocks noGrp="1"/>
          </p:cNvGraphicFramePr>
          <p:nvPr>
            <p:extLst>
              <p:ext uri="{D42A27DB-BD31-4B8C-83A1-F6EECF244321}">
                <p14:modId xmlns:p14="http://schemas.microsoft.com/office/powerpoint/2010/main" val="4138982580"/>
              </p:ext>
            </p:extLst>
          </p:nvPr>
        </p:nvGraphicFramePr>
        <p:xfrm>
          <a:off x="4822830" y="2844260"/>
          <a:ext cx="7637712" cy="2148840"/>
        </p:xfrm>
        <a:graphic>
          <a:graphicData uri="http://schemas.openxmlformats.org/drawingml/2006/table">
            <a:tbl>
              <a:tblPr/>
              <a:tblGrid>
                <a:gridCol w="1108576">
                  <a:extLst>
                    <a:ext uri="{9D8B030D-6E8A-4147-A177-3AD203B41FA5}">
                      <a16:colId xmlns:a16="http://schemas.microsoft.com/office/drawing/2014/main" val="370737575"/>
                    </a:ext>
                  </a:extLst>
                </a:gridCol>
                <a:gridCol w="810127">
                  <a:extLst>
                    <a:ext uri="{9D8B030D-6E8A-4147-A177-3AD203B41FA5}">
                      <a16:colId xmlns:a16="http://schemas.microsoft.com/office/drawing/2014/main" val="538982014"/>
                    </a:ext>
                  </a:extLst>
                </a:gridCol>
                <a:gridCol w="778042">
                  <a:extLst>
                    <a:ext uri="{9D8B030D-6E8A-4147-A177-3AD203B41FA5}">
                      <a16:colId xmlns:a16="http://schemas.microsoft.com/office/drawing/2014/main" val="4066503879"/>
                    </a:ext>
                  </a:extLst>
                </a:gridCol>
                <a:gridCol w="4940967">
                  <a:extLst>
                    <a:ext uri="{9D8B030D-6E8A-4147-A177-3AD203B41FA5}">
                      <a16:colId xmlns:a16="http://schemas.microsoft.com/office/drawing/2014/main" val="1029666825"/>
                    </a:ext>
                  </a:extLst>
                </a:gridCol>
              </a:tblGrid>
              <a:tr h="268171">
                <a:tc>
                  <a:txBody>
                    <a:bodyPr/>
                    <a:lstStyle/>
                    <a:p>
                      <a:pPr>
                        <a:buNone/>
                      </a:pPr>
                      <a:r>
                        <a:rPr lang="en-IN" sz="900" dirty="0">
                          <a:solidFill>
                            <a:schemeClr val="tx1"/>
                          </a:solidFill>
                          <a:latin typeface="Arial" panose="020B0604020202020204" pitchFamily="34" charset="0"/>
                          <a:cs typeface="Arial" panose="020B0604020202020204" pitchFamily="34" charset="0"/>
                        </a:rPr>
                        <a:t>Model</a:t>
                      </a:r>
                    </a:p>
                  </a:txBody>
                  <a:tcPr anchor="ctr">
                    <a:lnL>
                      <a:noFill/>
                    </a:lnL>
                    <a:lnR>
                      <a:noFill/>
                    </a:lnR>
                    <a:lnT>
                      <a:noFill/>
                    </a:lnT>
                    <a:lnB>
                      <a:noFill/>
                    </a:lnB>
                    <a:noFill/>
                  </a:tcPr>
                </a:tc>
                <a:tc>
                  <a:txBody>
                    <a:bodyPr/>
                    <a:lstStyle/>
                    <a:p>
                      <a:pPr>
                        <a:buNone/>
                      </a:pPr>
                      <a:r>
                        <a:rPr lang="en-IN" sz="900" dirty="0">
                          <a:solidFill>
                            <a:schemeClr val="tx1"/>
                          </a:solidFill>
                          <a:latin typeface="Arial" panose="020B0604020202020204" pitchFamily="34" charset="0"/>
                          <a:cs typeface="Arial" panose="020B0604020202020204" pitchFamily="34" charset="0"/>
                        </a:rPr>
                        <a:t>AICc (approx.)</a:t>
                      </a:r>
                    </a:p>
                  </a:txBody>
                  <a:tcPr anchor="ctr">
                    <a:lnL>
                      <a:noFill/>
                    </a:lnL>
                    <a:lnR>
                      <a:noFill/>
                    </a:lnR>
                    <a:lnT>
                      <a:noFill/>
                    </a:lnT>
                    <a:lnB>
                      <a:noFill/>
                    </a:lnB>
                    <a:noFill/>
                  </a:tcPr>
                </a:tc>
                <a:tc>
                  <a:txBody>
                    <a:bodyPr/>
                    <a:lstStyle/>
                    <a:p>
                      <a:pPr>
                        <a:buNone/>
                      </a:pPr>
                      <a:r>
                        <a:rPr lang="en-IN" sz="900">
                          <a:solidFill>
                            <a:schemeClr val="tx1"/>
                          </a:solidFill>
                          <a:latin typeface="Arial" panose="020B0604020202020204" pitchFamily="34" charset="0"/>
                          <a:cs typeface="Arial" panose="020B0604020202020204" pitchFamily="34" charset="0"/>
                        </a:rPr>
                        <a:t>BIC (approx)</a:t>
                      </a:r>
                    </a:p>
                  </a:txBody>
                  <a:tcPr anchor="ctr">
                    <a:lnL>
                      <a:noFill/>
                    </a:lnL>
                    <a:lnR>
                      <a:noFill/>
                    </a:lnR>
                    <a:lnT>
                      <a:noFill/>
                    </a:lnT>
                    <a:lnB>
                      <a:noFill/>
                    </a:lnB>
                    <a:noFill/>
                  </a:tcPr>
                </a:tc>
                <a:tc>
                  <a:txBody>
                    <a:bodyPr/>
                    <a:lstStyle/>
                    <a:p>
                      <a:pPr>
                        <a:buNone/>
                      </a:pPr>
                      <a:r>
                        <a:rPr lang="en-IN" sz="900" dirty="0">
                          <a:solidFill>
                            <a:schemeClr val="tx1"/>
                          </a:solidFill>
                          <a:latin typeface="Arial" panose="020B0604020202020204" pitchFamily="34" charset="0"/>
                          <a:cs typeface="Arial" panose="020B0604020202020204" pitchFamily="34" charset="0"/>
                        </a:rPr>
                        <a:t>Residual Diagnostics </a:t>
                      </a:r>
                    </a:p>
                    <a:p>
                      <a:pPr>
                        <a:buNone/>
                      </a:pPr>
                      <a:r>
                        <a:rPr lang="en-IN" sz="900" dirty="0">
                          <a:solidFill>
                            <a:schemeClr val="tx1"/>
                          </a:solidFill>
                          <a:latin typeface="Arial" panose="020B0604020202020204" pitchFamily="34" charset="0"/>
                          <a:cs typeface="Arial" panose="020B0604020202020204" pitchFamily="34" charset="0"/>
                        </a:rPr>
                        <a:t>(Ljung-Box p-value)</a:t>
                      </a:r>
                    </a:p>
                  </a:txBody>
                  <a:tcPr anchor="ctr">
                    <a:lnL>
                      <a:noFill/>
                    </a:lnL>
                    <a:lnR>
                      <a:noFill/>
                    </a:lnR>
                    <a:lnT>
                      <a:noFill/>
                    </a:lnT>
                    <a:lnB>
                      <a:noFill/>
                    </a:lnB>
                    <a:noFill/>
                  </a:tcPr>
                </a:tc>
                <a:extLst>
                  <a:ext uri="{0D108BD9-81ED-4DB2-BD59-A6C34878D82A}">
                    <a16:rowId xmlns:a16="http://schemas.microsoft.com/office/drawing/2014/main" val="3780606978"/>
                  </a:ext>
                </a:extLst>
              </a:tr>
              <a:tr h="157748">
                <a:tc>
                  <a:txBody>
                    <a:bodyPr/>
                    <a:lstStyle/>
                    <a:p>
                      <a:pPr>
                        <a:buNone/>
                      </a:pPr>
                      <a:r>
                        <a:rPr lang="en-IN" sz="900" dirty="0">
                          <a:solidFill>
                            <a:schemeClr val="tx1"/>
                          </a:solidFill>
                          <a:latin typeface="Arial" panose="020B0604020202020204" pitchFamily="34" charset="0"/>
                          <a:cs typeface="Arial" panose="020B0604020202020204" pitchFamily="34" charset="0"/>
                        </a:rPr>
                        <a:t>ARIMA(0,1,1)</a:t>
                      </a:r>
                    </a:p>
                  </a:txBody>
                  <a:tcPr anchor="ctr">
                    <a:lnL>
                      <a:noFill/>
                    </a:lnL>
                    <a:lnR>
                      <a:noFill/>
                    </a:lnR>
                    <a:lnT>
                      <a:noFill/>
                    </a:lnT>
                    <a:lnB>
                      <a:noFill/>
                    </a:lnB>
                    <a:noFill/>
                  </a:tcPr>
                </a:tc>
                <a:tc>
                  <a:txBody>
                    <a:bodyPr/>
                    <a:lstStyle/>
                    <a:p>
                      <a:pPr>
                        <a:buNone/>
                      </a:pPr>
                      <a:r>
                        <a:rPr lang="en-IN" sz="900" dirty="0">
                          <a:solidFill>
                            <a:schemeClr val="tx1"/>
                          </a:solidFill>
                          <a:latin typeface="Arial" panose="020B0604020202020204" pitchFamily="34" charset="0"/>
                          <a:cs typeface="Arial" panose="020B0604020202020204" pitchFamily="34" charset="0"/>
                        </a:rPr>
                        <a:t>−949</a:t>
                      </a:r>
                    </a:p>
                  </a:txBody>
                  <a:tcPr anchor="ctr">
                    <a:lnL>
                      <a:noFill/>
                    </a:lnL>
                    <a:lnR>
                      <a:noFill/>
                    </a:lnR>
                    <a:lnT>
                      <a:noFill/>
                    </a:lnT>
                    <a:lnB>
                      <a:noFill/>
                    </a:lnB>
                    <a:noFill/>
                  </a:tcPr>
                </a:tc>
                <a:tc>
                  <a:txBody>
                    <a:bodyPr/>
                    <a:lstStyle/>
                    <a:p>
                      <a:pPr>
                        <a:buNone/>
                      </a:pPr>
                      <a:r>
                        <a:rPr lang="en-IN" sz="900">
                          <a:solidFill>
                            <a:schemeClr val="tx1"/>
                          </a:solidFill>
                          <a:latin typeface="Arial" panose="020B0604020202020204" pitchFamily="34" charset="0"/>
                          <a:cs typeface="Arial" panose="020B0604020202020204" pitchFamily="34" charset="0"/>
                        </a:rPr>
                        <a:t>−941</a:t>
                      </a:r>
                    </a:p>
                  </a:txBody>
                  <a:tcPr anchor="ctr">
                    <a:lnL>
                      <a:noFill/>
                    </a:lnL>
                    <a:lnR>
                      <a:noFill/>
                    </a:lnR>
                    <a:lnT>
                      <a:noFill/>
                    </a:lnT>
                    <a:lnB>
                      <a:noFill/>
                    </a:lnB>
                    <a:noFill/>
                  </a:tcPr>
                </a:tc>
                <a:tc>
                  <a:txBody>
                    <a:bodyPr/>
                    <a:lstStyle/>
                    <a:p>
                      <a:pPr>
                        <a:buNone/>
                      </a:pPr>
                      <a:r>
                        <a:rPr lang="en-IN" sz="900">
                          <a:solidFill>
                            <a:schemeClr val="tx1"/>
                          </a:solidFill>
                          <a:latin typeface="Arial" panose="020B0604020202020204" pitchFamily="34" charset="0"/>
                          <a:cs typeface="Arial" panose="020B0604020202020204" pitchFamily="34" charset="0"/>
                        </a:rPr>
                        <a:t>9.4e-07 (fails)</a:t>
                      </a:r>
                    </a:p>
                  </a:txBody>
                  <a:tcPr anchor="ctr">
                    <a:lnL>
                      <a:noFill/>
                    </a:lnL>
                    <a:lnR>
                      <a:noFill/>
                    </a:lnR>
                    <a:lnT>
                      <a:noFill/>
                    </a:lnT>
                    <a:lnB>
                      <a:noFill/>
                    </a:lnB>
                    <a:noFill/>
                  </a:tcPr>
                </a:tc>
                <a:extLst>
                  <a:ext uri="{0D108BD9-81ED-4DB2-BD59-A6C34878D82A}">
                    <a16:rowId xmlns:a16="http://schemas.microsoft.com/office/drawing/2014/main" val="4210583026"/>
                  </a:ext>
                </a:extLst>
              </a:tr>
              <a:tr h="157748">
                <a:tc>
                  <a:txBody>
                    <a:bodyPr/>
                    <a:lstStyle/>
                    <a:p>
                      <a:pPr>
                        <a:buNone/>
                      </a:pPr>
                      <a:r>
                        <a:rPr lang="en-IN" sz="900">
                          <a:solidFill>
                            <a:schemeClr val="tx1"/>
                          </a:solidFill>
                          <a:latin typeface="Arial" panose="020B0604020202020204" pitchFamily="34" charset="0"/>
                          <a:cs typeface="Arial" panose="020B0604020202020204" pitchFamily="34" charset="0"/>
                        </a:rPr>
                        <a:t>ARIMA(1,1,1)</a:t>
                      </a:r>
                    </a:p>
                  </a:txBody>
                  <a:tcPr anchor="ctr">
                    <a:lnL>
                      <a:noFill/>
                    </a:lnL>
                    <a:lnR>
                      <a:noFill/>
                    </a:lnR>
                    <a:lnT>
                      <a:noFill/>
                    </a:lnT>
                    <a:lnB>
                      <a:noFill/>
                    </a:lnB>
                    <a:noFill/>
                  </a:tcPr>
                </a:tc>
                <a:tc>
                  <a:txBody>
                    <a:bodyPr/>
                    <a:lstStyle/>
                    <a:p>
                      <a:pPr>
                        <a:buNone/>
                      </a:pPr>
                      <a:r>
                        <a:rPr lang="en-IN" sz="900">
                          <a:solidFill>
                            <a:schemeClr val="tx1"/>
                          </a:solidFill>
                          <a:latin typeface="Arial" panose="020B0604020202020204" pitchFamily="34" charset="0"/>
                          <a:cs typeface="Arial" panose="020B0604020202020204" pitchFamily="34" charset="0"/>
                        </a:rPr>
                        <a:t>−983</a:t>
                      </a:r>
                    </a:p>
                  </a:txBody>
                  <a:tcPr anchor="ctr">
                    <a:lnL>
                      <a:noFill/>
                    </a:lnL>
                    <a:lnR>
                      <a:noFill/>
                    </a:lnR>
                    <a:lnT>
                      <a:noFill/>
                    </a:lnT>
                    <a:lnB>
                      <a:noFill/>
                    </a:lnB>
                    <a:noFill/>
                  </a:tcPr>
                </a:tc>
                <a:tc>
                  <a:txBody>
                    <a:bodyPr/>
                    <a:lstStyle/>
                    <a:p>
                      <a:pPr>
                        <a:buNone/>
                      </a:pPr>
                      <a:r>
                        <a:rPr lang="en-IN" sz="900">
                          <a:solidFill>
                            <a:schemeClr val="tx1"/>
                          </a:solidFill>
                          <a:latin typeface="Arial" panose="020B0604020202020204" pitchFamily="34" charset="0"/>
                          <a:cs typeface="Arial" panose="020B0604020202020204" pitchFamily="34" charset="0"/>
                        </a:rPr>
                        <a:t>−972</a:t>
                      </a:r>
                    </a:p>
                  </a:txBody>
                  <a:tcPr anchor="ctr">
                    <a:lnL>
                      <a:noFill/>
                    </a:lnL>
                    <a:lnR>
                      <a:noFill/>
                    </a:lnR>
                    <a:lnT>
                      <a:noFill/>
                    </a:lnT>
                    <a:lnB>
                      <a:noFill/>
                    </a:lnB>
                    <a:noFill/>
                  </a:tcPr>
                </a:tc>
                <a:tc>
                  <a:txBody>
                    <a:bodyPr/>
                    <a:lstStyle/>
                    <a:p>
                      <a:pPr>
                        <a:buNone/>
                      </a:pPr>
                      <a:r>
                        <a:rPr lang="en-IN" sz="900" dirty="0">
                          <a:solidFill>
                            <a:schemeClr val="tx1"/>
                          </a:solidFill>
                          <a:latin typeface="Arial" panose="020B0604020202020204" pitchFamily="34" charset="0"/>
                          <a:cs typeface="Arial" panose="020B0604020202020204" pitchFamily="34" charset="0"/>
                        </a:rPr>
                        <a:t>0.0105 (fails)</a:t>
                      </a:r>
                    </a:p>
                  </a:txBody>
                  <a:tcPr anchor="ctr">
                    <a:lnL>
                      <a:noFill/>
                    </a:lnL>
                    <a:lnR>
                      <a:noFill/>
                    </a:lnR>
                    <a:lnT>
                      <a:noFill/>
                    </a:lnT>
                    <a:lnB>
                      <a:noFill/>
                    </a:lnB>
                    <a:noFill/>
                  </a:tcPr>
                </a:tc>
                <a:extLst>
                  <a:ext uri="{0D108BD9-81ED-4DB2-BD59-A6C34878D82A}">
                    <a16:rowId xmlns:a16="http://schemas.microsoft.com/office/drawing/2014/main" val="3844737677"/>
                  </a:ext>
                </a:extLst>
              </a:tr>
              <a:tr h="157748">
                <a:tc>
                  <a:txBody>
                    <a:bodyPr/>
                    <a:lstStyle/>
                    <a:p>
                      <a:pPr>
                        <a:buNone/>
                      </a:pPr>
                      <a:r>
                        <a:rPr lang="en-IN" sz="900" dirty="0">
                          <a:solidFill>
                            <a:schemeClr val="tx1"/>
                          </a:solidFill>
                          <a:latin typeface="Arial" panose="020B0604020202020204" pitchFamily="34" charset="0"/>
                          <a:cs typeface="Arial" panose="020B0604020202020204" pitchFamily="34" charset="0"/>
                        </a:rPr>
                        <a:t>ARIMA(0,1,2)</a:t>
                      </a:r>
                    </a:p>
                  </a:txBody>
                  <a:tcPr anchor="ctr">
                    <a:lnL>
                      <a:noFill/>
                    </a:lnL>
                    <a:lnR>
                      <a:noFill/>
                    </a:lnR>
                    <a:lnT>
                      <a:noFill/>
                    </a:lnT>
                    <a:lnB>
                      <a:noFill/>
                    </a:lnB>
                    <a:noFill/>
                  </a:tcPr>
                </a:tc>
                <a:tc>
                  <a:txBody>
                    <a:bodyPr/>
                    <a:lstStyle/>
                    <a:p>
                      <a:pPr>
                        <a:buNone/>
                      </a:pPr>
                      <a:r>
                        <a:rPr lang="en-IN" sz="900" dirty="0">
                          <a:solidFill>
                            <a:schemeClr val="tx1"/>
                          </a:solidFill>
                          <a:latin typeface="Arial" panose="020B0604020202020204" pitchFamily="34" charset="0"/>
                          <a:cs typeface="Arial" panose="020B0604020202020204" pitchFamily="34" charset="0"/>
                        </a:rPr>
                        <a:t>−954</a:t>
                      </a:r>
                    </a:p>
                  </a:txBody>
                  <a:tcPr anchor="ctr">
                    <a:lnL>
                      <a:noFill/>
                    </a:lnL>
                    <a:lnR>
                      <a:noFill/>
                    </a:lnR>
                    <a:lnT>
                      <a:noFill/>
                    </a:lnT>
                    <a:lnB>
                      <a:noFill/>
                    </a:lnB>
                    <a:noFill/>
                  </a:tcPr>
                </a:tc>
                <a:tc>
                  <a:txBody>
                    <a:bodyPr/>
                    <a:lstStyle/>
                    <a:p>
                      <a:pPr>
                        <a:buNone/>
                      </a:pPr>
                      <a:r>
                        <a:rPr lang="en-IN" sz="900" dirty="0">
                          <a:solidFill>
                            <a:schemeClr val="tx1"/>
                          </a:solidFill>
                          <a:latin typeface="Arial" panose="020B0604020202020204" pitchFamily="34" charset="0"/>
                          <a:cs typeface="Arial" panose="020B0604020202020204" pitchFamily="34" charset="0"/>
                        </a:rPr>
                        <a:t>−942</a:t>
                      </a:r>
                    </a:p>
                  </a:txBody>
                  <a:tcPr anchor="ctr">
                    <a:lnL>
                      <a:noFill/>
                    </a:lnL>
                    <a:lnR>
                      <a:noFill/>
                    </a:lnR>
                    <a:lnT>
                      <a:noFill/>
                    </a:lnT>
                    <a:lnB>
                      <a:noFill/>
                    </a:lnB>
                    <a:noFill/>
                  </a:tcPr>
                </a:tc>
                <a:tc>
                  <a:txBody>
                    <a:bodyPr/>
                    <a:lstStyle/>
                    <a:p>
                      <a:pPr>
                        <a:buNone/>
                      </a:pPr>
                      <a:r>
                        <a:rPr lang="en-IN" sz="900">
                          <a:solidFill>
                            <a:schemeClr val="tx1"/>
                          </a:solidFill>
                          <a:latin typeface="Arial" panose="020B0604020202020204" pitchFamily="34" charset="0"/>
                          <a:cs typeface="Arial" panose="020B0604020202020204" pitchFamily="34" charset="0"/>
                        </a:rPr>
                        <a:t>2.2e-06 (fails)</a:t>
                      </a:r>
                    </a:p>
                  </a:txBody>
                  <a:tcPr anchor="ctr">
                    <a:lnL>
                      <a:noFill/>
                    </a:lnL>
                    <a:lnR>
                      <a:noFill/>
                    </a:lnR>
                    <a:lnT>
                      <a:noFill/>
                    </a:lnT>
                    <a:lnB>
                      <a:noFill/>
                    </a:lnB>
                    <a:noFill/>
                  </a:tcPr>
                </a:tc>
                <a:extLst>
                  <a:ext uri="{0D108BD9-81ED-4DB2-BD59-A6C34878D82A}">
                    <a16:rowId xmlns:a16="http://schemas.microsoft.com/office/drawing/2014/main" val="1823882245"/>
                  </a:ext>
                </a:extLst>
              </a:tr>
              <a:tr h="157748">
                <a:tc>
                  <a:txBody>
                    <a:bodyPr/>
                    <a:lstStyle/>
                    <a:p>
                      <a:pPr>
                        <a:buNone/>
                      </a:pPr>
                      <a:r>
                        <a:rPr lang="en-IN" sz="900">
                          <a:solidFill>
                            <a:schemeClr val="tx1"/>
                          </a:solidFill>
                          <a:latin typeface="Arial" panose="020B0604020202020204" pitchFamily="34" charset="0"/>
                          <a:cs typeface="Arial" panose="020B0604020202020204" pitchFamily="34" charset="0"/>
                        </a:rPr>
                        <a:t>ARIMA(0,1,1) + drift</a:t>
                      </a:r>
                    </a:p>
                  </a:txBody>
                  <a:tcPr anchor="ctr">
                    <a:lnL>
                      <a:noFill/>
                    </a:lnL>
                    <a:lnR>
                      <a:noFill/>
                    </a:lnR>
                    <a:lnT>
                      <a:noFill/>
                    </a:lnT>
                    <a:lnB>
                      <a:noFill/>
                    </a:lnB>
                    <a:noFill/>
                  </a:tcPr>
                </a:tc>
                <a:tc>
                  <a:txBody>
                    <a:bodyPr/>
                    <a:lstStyle/>
                    <a:p>
                      <a:pPr>
                        <a:buNone/>
                      </a:pPr>
                      <a:r>
                        <a:rPr lang="en-IN" sz="900" dirty="0">
                          <a:solidFill>
                            <a:schemeClr val="tx1"/>
                          </a:solidFill>
                          <a:latin typeface="Arial" panose="020B0604020202020204" pitchFamily="34" charset="0"/>
                          <a:cs typeface="Arial" panose="020B0604020202020204" pitchFamily="34" charset="0"/>
                        </a:rPr>
                        <a:t>−947</a:t>
                      </a:r>
                    </a:p>
                  </a:txBody>
                  <a:tcPr anchor="ctr">
                    <a:lnL>
                      <a:noFill/>
                    </a:lnL>
                    <a:lnR>
                      <a:noFill/>
                    </a:lnR>
                    <a:lnT>
                      <a:noFill/>
                    </a:lnT>
                    <a:lnB>
                      <a:noFill/>
                    </a:lnB>
                    <a:noFill/>
                  </a:tcPr>
                </a:tc>
                <a:tc>
                  <a:txBody>
                    <a:bodyPr/>
                    <a:lstStyle/>
                    <a:p>
                      <a:pPr>
                        <a:buNone/>
                      </a:pPr>
                      <a:r>
                        <a:rPr lang="en-IN" sz="900" dirty="0">
                          <a:solidFill>
                            <a:schemeClr val="tx1"/>
                          </a:solidFill>
                          <a:latin typeface="Arial" panose="020B0604020202020204" pitchFamily="34" charset="0"/>
                          <a:cs typeface="Arial" panose="020B0604020202020204" pitchFamily="34" charset="0"/>
                        </a:rPr>
                        <a:t>−935</a:t>
                      </a:r>
                    </a:p>
                  </a:txBody>
                  <a:tcPr anchor="ctr">
                    <a:lnL>
                      <a:noFill/>
                    </a:lnL>
                    <a:lnR>
                      <a:noFill/>
                    </a:lnR>
                    <a:lnT>
                      <a:noFill/>
                    </a:lnT>
                    <a:lnB>
                      <a:noFill/>
                    </a:lnB>
                    <a:noFill/>
                  </a:tcPr>
                </a:tc>
                <a:tc>
                  <a:txBody>
                    <a:bodyPr/>
                    <a:lstStyle/>
                    <a:p>
                      <a:pPr>
                        <a:buNone/>
                      </a:pPr>
                      <a:r>
                        <a:rPr lang="en-IN" sz="900">
                          <a:solidFill>
                            <a:schemeClr val="tx1"/>
                          </a:solidFill>
                          <a:latin typeface="Arial" panose="020B0604020202020204" pitchFamily="34" charset="0"/>
                          <a:cs typeface="Arial" panose="020B0604020202020204" pitchFamily="34" charset="0"/>
                        </a:rPr>
                        <a:t>9.4e-07 (fails)</a:t>
                      </a:r>
                    </a:p>
                  </a:txBody>
                  <a:tcPr anchor="ctr">
                    <a:lnL>
                      <a:noFill/>
                    </a:lnL>
                    <a:lnR>
                      <a:noFill/>
                    </a:lnR>
                    <a:lnT>
                      <a:noFill/>
                    </a:lnT>
                    <a:lnB>
                      <a:noFill/>
                    </a:lnB>
                    <a:noFill/>
                  </a:tcPr>
                </a:tc>
                <a:extLst>
                  <a:ext uri="{0D108BD9-81ED-4DB2-BD59-A6C34878D82A}">
                    <a16:rowId xmlns:a16="http://schemas.microsoft.com/office/drawing/2014/main" val="3137563063"/>
                  </a:ext>
                </a:extLst>
              </a:tr>
              <a:tr h="132620">
                <a:tc>
                  <a:txBody>
                    <a:bodyPr/>
                    <a:lstStyle/>
                    <a:p>
                      <a:pPr>
                        <a:buNone/>
                      </a:pPr>
                      <a:r>
                        <a:rPr lang="it-IT" sz="900" dirty="0">
                          <a:solidFill>
                            <a:schemeClr val="tx1"/>
                          </a:solidFill>
                          <a:latin typeface="Arial" panose="020B0604020202020204" pitchFamily="34" charset="0"/>
                          <a:cs typeface="Arial" panose="020B0604020202020204" pitchFamily="34" charset="0"/>
                        </a:rPr>
                        <a:t>Best ARIMA via AICc/BIC (0,1,4)</a:t>
                      </a:r>
                    </a:p>
                  </a:txBody>
                  <a:tcPr anchor="ctr">
                    <a:lnL>
                      <a:noFill/>
                    </a:lnL>
                    <a:lnR>
                      <a:noFill/>
                    </a:lnR>
                    <a:lnT>
                      <a:noFill/>
                    </a:lnT>
                    <a:lnB>
                      <a:noFill/>
                    </a:lnB>
                    <a:noFill/>
                  </a:tcPr>
                </a:tc>
                <a:tc>
                  <a:txBody>
                    <a:bodyPr/>
                    <a:lstStyle/>
                    <a:p>
                      <a:pPr>
                        <a:buNone/>
                      </a:pPr>
                      <a:r>
                        <a:rPr lang="en-IN" sz="900">
                          <a:solidFill>
                            <a:schemeClr val="tx1"/>
                          </a:solidFill>
                          <a:latin typeface="Arial" panose="020B0604020202020204" pitchFamily="34" charset="0"/>
                          <a:cs typeface="Arial" panose="020B0604020202020204" pitchFamily="34" charset="0"/>
                        </a:rPr>
                        <a:t>−999</a:t>
                      </a:r>
                    </a:p>
                  </a:txBody>
                  <a:tcPr anchor="ctr">
                    <a:lnL>
                      <a:noFill/>
                    </a:lnL>
                    <a:lnR>
                      <a:noFill/>
                    </a:lnR>
                    <a:lnT>
                      <a:noFill/>
                    </a:lnT>
                    <a:lnB>
                      <a:noFill/>
                    </a:lnB>
                    <a:noFill/>
                  </a:tcPr>
                </a:tc>
                <a:tc>
                  <a:txBody>
                    <a:bodyPr/>
                    <a:lstStyle/>
                    <a:p>
                      <a:pPr>
                        <a:buNone/>
                      </a:pPr>
                      <a:r>
                        <a:rPr lang="en-IN" sz="900" dirty="0">
                          <a:solidFill>
                            <a:schemeClr val="tx1"/>
                          </a:solidFill>
                          <a:latin typeface="Arial" panose="020B0604020202020204" pitchFamily="34" charset="0"/>
                          <a:cs typeface="Arial" panose="020B0604020202020204" pitchFamily="34" charset="0"/>
                        </a:rPr>
                        <a:t>−980</a:t>
                      </a:r>
                    </a:p>
                  </a:txBody>
                  <a:tcPr anchor="ctr">
                    <a:lnL>
                      <a:noFill/>
                    </a:lnL>
                    <a:lnR>
                      <a:noFill/>
                    </a:lnR>
                    <a:lnT>
                      <a:noFill/>
                    </a:lnT>
                    <a:lnB>
                      <a:noFill/>
                    </a:lnB>
                    <a:noFill/>
                  </a:tcPr>
                </a:tc>
                <a:tc>
                  <a:txBody>
                    <a:bodyPr/>
                    <a:lstStyle/>
                    <a:p>
                      <a:pPr>
                        <a:buNone/>
                      </a:pPr>
                      <a:r>
                        <a:rPr lang="en-IN" sz="900">
                          <a:solidFill>
                            <a:schemeClr val="tx1"/>
                          </a:solidFill>
                          <a:latin typeface="Arial" panose="020B0604020202020204" pitchFamily="34" charset="0"/>
                          <a:cs typeface="Arial" panose="020B0604020202020204" pitchFamily="34" charset="0"/>
                        </a:rPr>
                        <a:t>0.83 (passes)</a:t>
                      </a:r>
                    </a:p>
                  </a:txBody>
                  <a:tcPr anchor="ctr">
                    <a:lnL>
                      <a:noFill/>
                    </a:lnL>
                    <a:lnR>
                      <a:noFill/>
                    </a:lnR>
                    <a:lnT>
                      <a:noFill/>
                    </a:lnT>
                    <a:lnB>
                      <a:noFill/>
                    </a:lnB>
                    <a:noFill/>
                  </a:tcPr>
                </a:tc>
                <a:extLst>
                  <a:ext uri="{0D108BD9-81ED-4DB2-BD59-A6C34878D82A}">
                    <a16:rowId xmlns:a16="http://schemas.microsoft.com/office/drawing/2014/main" val="1564796669"/>
                  </a:ext>
                </a:extLst>
              </a:tr>
              <a:tr h="157748">
                <a:tc>
                  <a:txBody>
                    <a:bodyPr/>
                    <a:lstStyle/>
                    <a:p>
                      <a:pPr>
                        <a:buNone/>
                      </a:pPr>
                      <a:r>
                        <a:rPr lang="en-IN" sz="900" dirty="0">
                          <a:solidFill>
                            <a:schemeClr val="tx1"/>
                          </a:solidFill>
                          <a:latin typeface="Arial" panose="020B0604020202020204" pitchFamily="34" charset="0"/>
                          <a:cs typeface="Arial" panose="020B0604020202020204" pitchFamily="34" charset="0"/>
                        </a:rPr>
                        <a:t>SARIMA(0,1,4)</a:t>
                      </a:r>
                    </a:p>
                    <a:p>
                      <a:pPr>
                        <a:buNone/>
                      </a:pPr>
                      <a:r>
                        <a:rPr lang="en-IN" sz="900" dirty="0">
                          <a:solidFill>
                            <a:schemeClr val="tx1"/>
                          </a:solidFill>
                          <a:latin typeface="Arial" panose="020B0604020202020204" pitchFamily="34" charset="0"/>
                          <a:cs typeface="Arial" panose="020B0604020202020204" pitchFamily="34" charset="0"/>
                        </a:rPr>
                        <a:t>(0,1,1)[7]</a:t>
                      </a:r>
                    </a:p>
                  </a:txBody>
                  <a:tcPr anchor="ctr">
                    <a:lnL>
                      <a:noFill/>
                    </a:lnL>
                    <a:lnR>
                      <a:noFill/>
                    </a:lnR>
                    <a:lnT>
                      <a:noFill/>
                    </a:lnT>
                    <a:lnB>
                      <a:noFill/>
                    </a:lnB>
                    <a:noFill/>
                  </a:tcPr>
                </a:tc>
                <a:tc>
                  <a:txBody>
                    <a:bodyPr/>
                    <a:lstStyle/>
                    <a:p>
                      <a:pPr>
                        <a:buNone/>
                      </a:pPr>
                      <a:r>
                        <a:rPr lang="en-IN" sz="900">
                          <a:solidFill>
                            <a:schemeClr val="tx1"/>
                          </a:solidFill>
                          <a:latin typeface="Arial" panose="020B0604020202020204" pitchFamily="34" charset="0"/>
                          <a:cs typeface="Arial" panose="020B0604020202020204" pitchFamily="34" charset="0"/>
                        </a:rPr>
                        <a:t>−963</a:t>
                      </a:r>
                    </a:p>
                  </a:txBody>
                  <a:tcPr anchor="ctr">
                    <a:lnL>
                      <a:noFill/>
                    </a:lnL>
                    <a:lnR>
                      <a:noFill/>
                    </a:lnR>
                    <a:lnT>
                      <a:noFill/>
                    </a:lnT>
                    <a:lnB>
                      <a:noFill/>
                    </a:lnB>
                    <a:noFill/>
                  </a:tcPr>
                </a:tc>
                <a:tc>
                  <a:txBody>
                    <a:bodyPr/>
                    <a:lstStyle/>
                    <a:p>
                      <a:pPr>
                        <a:buNone/>
                      </a:pPr>
                      <a:r>
                        <a:rPr lang="en-IN" sz="900">
                          <a:solidFill>
                            <a:schemeClr val="tx1"/>
                          </a:solidFill>
                          <a:latin typeface="Arial" panose="020B0604020202020204" pitchFamily="34" charset="0"/>
                          <a:cs typeface="Arial" panose="020B0604020202020204" pitchFamily="34" charset="0"/>
                        </a:rPr>
                        <a:t>−940</a:t>
                      </a:r>
                    </a:p>
                  </a:txBody>
                  <a:tcPr anchor="ctr">
                    <a:lnL>
                      <a:noFill/>
                    </a:lnL>
                    <a:lnR>
                      <a:noFill/>
                    </a:lnR>
                    <a:lnT>
                      <a:noFill/>
                    </a:lnT>
                    <a:lnB>
                      <a:noFill/>
                    </a:lnB>
                    <a:noFill/>
                  </a:tcPr>
                </a:tc>
                <a:tc>
                  <a:txBody>
                    <a:bodyPr/>
                    <a:lstStyle/>
                    <a:p>
                      <a:pPr>
                        <a:buNone/>
                      </a:pPr>
                      <a:r>
                        <a:rPr lang="en-IN" sz="900" dirty="0">
                          <a:solidFill>
                            <a:schemeClr val="tx1"/>
                          </a:solidFill>
                          <a:latin typeface="Arial" panose="020B0604020202020204" pitchFamily="34" charset="0"/>
                          <a:cs typeface="Arial" panose="020B0604020202020204" pitchFamily="34" charset="0"/>
                        </a:rPr>
                        <a:t>0.91 (passes)</a:t>
                      </a:r>
                    </a:p>
                  </a:txBody>
                  <a:tcPr anchor="ctr">
                    <a:lnL>
                      <a:noFill/>
                    </a:lnL>
                    <a:lnR>
                      <a:noFill/>
                    </a:lnR>
                    <a:lnT>
                      <a:noFill/>
                    </a:lnT>
                    <a:lnB>
                      <a:noFill/>
                    </a:lnB>
                    <a:noFill/>
                  </a:tcPr>
                </a:tc>
                <a:extLst>
                  <a:ext uri="{0D108BD9-81ED-4DB2-BD59-A6C34878D82A}">
                    <a16:rowId xmlns:a16="http://schemas.microsoft.com/office/drawing/2014/main" val="370970352"/>
                  </a:ext>
                </a:extLst>
              </a:tr>
            </a:tbl>
          </a:graphicData>
        </a:graphic>
      </p:graphicFrame>
      <p:pic>
        <p:nvPicPr>
          <p:cNvPr id="5" name="Picture 4" descr="A graph showing a number of daily consumption&#10;&#10;AI-generated content may be incorrect.">
            <a:extLst>
              <a:ext uri="{FF2B5EF4-FFF2-40B4-BE49-F238E27FC236}">
                <a16:creationId xmlns:a16="http://schemas.microsoft.com/office/drawing/2014/main" id="{6F5E9B33-033D-3599-F570-2EB909ECE7C5}"/>
              </a:ext>
            </a:extLst>
          </p:cNvPr>
          <p:cNvPicPr>
            <a:picLocks noChangeAspect="1"/>
          </p:cNvPicPr>
          <p:nvPr/>
        </p:nvPicPr>
        <p:blipFill>
          <a:blip r:embed="rId7"/>
          <a:stretch>
            <a:fillRect/>
          </a:stretch>
        </p:blipFill>
        <p:spPr>
          <a:xfrm>
            <a:off x="411529" y="709905"/>
            <a:ext cx="3909642" cy="2053549"/>
          </a:xfrm>
          <a:prstGeom prst="rect">
            <a:avLst/>
          </a:prstGeom>
        </p:spPr>
      </p:pic>
      <p:pic>
        <p:nvPicPr>
          <p:cNvPr id="14" name="Audio 13">
            <a:hlinkClick r:id="" action="ppaction://media"/>
            <a:extLst>
              <a:ext uri="{FF2B5EF4-FFF2-40B4-BE49-F238E27FC236}">
                <a16:creationId xmlns:a16="http://schemas.microsoft.com/office/drawing/2014/main" id="{2B412259-8A1C-6D4A-C5DF-D4F24229D98C}"/>
              </a:ext>
            </a:extLst>
          </p:cNvPr>
          <p:cNvPicPr>
            <a:picLocks noChangeAspect="1"/>
          </p:cNvPicPr>
          <p:nvPr>
            <a:audioFile r:link="rId2"/>
            <p:extLst>
              <p:ext uri="{DAA4B4D4-6D71-4841-9C94-3DE7FCFB9230}">
                <p14:media xmlns:p14="http://schemas.microsoft.com/office/powerpoint/2010/main" r:embed="rId1"/>
              </p:ext>
            </p:extLst>
          </p:nvPr>
        </p:nvPicPr>
        <p:blipFill>
          <a:blip r:embed="rId8"/>
          <a:srcRect l="-108306" t="-108306" r="-108306" b="-108306"/>
          <a:stretch>
            <a:fillRect/>
          </a:stretch>
        </p:blipFill>
        <p:spPr>
          <a:xfrm>
            <a:off x="7539228" y="3538728"/>
            <a:ext cx="1543050" cy="1543050"/>
          </a:xfrm>
          <a:prstGeom prst="ellipse">
            <a:avLst/>
          </a:prstGeom>
        </p:spPr>
      </p:pic>
    </p:spTree>
    <p:extLst>
      <p:ext uri="{BB962C8B-B14F-4D97-AF65-F5344CB8AC3E}">
        <p14:creationId xmlns:p14="http://schemas.microsoft.com/office/powerpoint/2010/main" val="4040189753"/>
      </p:ext>
    </p:extLst>
  </p:cSld>
  <p:clrMapOvr>
    <a:masterClrMapping/>
  </p:clrMapOvr>
  <mc:AlternateContent xmlns:mc="http://schemas.openxmlformats.org/markup-compatibility/2006" xmlns:p14="http://schemas.microsoft.com/office/powerpoint/2010/main">
    <mc:Choice Requires="p14">
      <p:transition p14:dur="0" advTm="43586"/>
    </mc:Choice>
    <mc:Fallback xmlns="">
      <p:transition advTm="4358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6"/>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EDA</a:t>
            </a:r>
            <a:endParaRPr/>
          </a:p>
        </p:txBody>
      </p:sp>
      <p:pic>
        <p:nvPicPr>
          <p:cNvPr id="2" name="Picture 1" descr="A black and white sound wave&#10;&#10;AI-generated content may be incorrect.">
            <a:extLst>
              <a:ext uri="{FF2B5EF4-FFF2-40B4-BE49-F238E27FC236}">
                <a16:creationId xmlns:a16="http://schemas.microsoft.com/office/drawing/2014/main" id="{42C4EDAD-2E9F-DE3D-5E5F-2C7286383BFE}"/>
              </a:ext>
            </a:extLst>
          </p:cNvPr>
          <p:cNvPicPr>
            <a:picLocks noChangeAspect="1"/>
          </p:cNvPicPr>
          <p:nvPr/>
        </p:nvPicPr>
        <p:blipFill>
          <a:blip r:embed="rId5"/>
          <a:stretch>
            <a:fillRect/>
          </a:stretch>
        </p:blipFill>
        <p:spPr>
          <a:xfrm>
            <a:off x="234840" y="445383"/>
            <a:ext cx="4101897" cy="2207957"/>
          </a:xfrm>
          <a:prstGeom prst="rect">
            <a:avLst/>
          </a:prstGeom>
        </p:spPr>
      </p:pic>
      <p:pic>
        <p:nvPicPr>
          <p:cNvPr id="3" name="Picture 2" descr="A black and white sound wave&#10;&#10;AI-generated content may be incorrect.">
            <a:extLst>
              <a:ext uri="{FF2B5EF4-FFF2-40B4-BE49-F238E27FC236}">
                <a16:creationId xmlns:a16="http://schemas.microsoft.com/office/drawing/2014/main" id="{A1F7880A-D045-723F-563F-B68D10D1EA76}"/>
              </a:ext>
            </a:extLst>
          </p:cNvPr>
          <p:cNvPicPr>
            <a:picLocks noChangeAspect="1"/>
          </p:cNvPicPr>
          <p:nvPr/>
        </p:nvPicPr>
        <p:blipFill>
          <a:blip r:embed="rId6"/>
          <a:stretch>
            <a:fillRect/>
          </a:stretch>
        </p:blipFill>
        <p:spPr>
          <a:xfrm>
            <a:off x="4577720" y="445429"/>
            <a:ext cx="4378429" cy="2263265"/>
          </a:xfrm>
          <a:prstGeom prst="rect">
            <a:avLst/>
          </a:prstGeom>
        </p:spPr>
      </p:pic>
      <p:pic>
        <p:nvPicPr>
          <p:cNvPr id="4" name="Picture 3" descr="A black and white sound wave&#10;&#10;AI-generated content may be incorrect.">
            <a:extLst>
              <a:ext uri="{FF2B5EF4-FFF2-40B4-BE49-F238E27FC236}">
                <a16:creationId xmlns:a16="http://schemas.microsoft.com/office/drawing/2014/main" id="{414D6406-DBC7-9460-9FC4-45E2950C7EC9}"/>
              </a:ext>
            </a:extLst>
          </p:cNvPr>
          <p:cNvPicPr>
            <a:picLocks noChangeAspect="1"/>
          </p:cNvPicPr>
          <p:nvPr/>
        </p:nvPicPr>
        <p:blipFill>
          <a:blip r:embed="rId7"/>
          <a:stretch>
            <a:fillRect/>
          </a:stretch>
        </p:blipFill>
        <p:spPr>
          <a:xfrm>
            <a:off x="125456" y="2711056"/>
            <a:ext cx="4212509" cy="2171087"/>
          </a:xfrm>
          <a:prstGeom prst="rect">
            <a:avLst/>
          </a:prstGeom>
        </p:spPr>
      </p:pic>
      <p:pic>
        <p:nvPicPr>
          <p:cNvPr id="5" name="Picture 4" descr="A graph showing a sound wave&#10;&#10;AI-generated content may be incorrect.">
            <a:extLst>
              <a:ext uri="{FF2B5EF4-FFF2-40B4-BE49-F238E27FC236}">
                <a16:creationId xmlns:a16="http://schemas.microsoft.com/office/drawing/2014/main" id="{3A286D45-7E01-328F-7596-FE1C0C55F046}"/>
              </a:ext>
            </a:extLst>
          </p:cNvPr>
          <p:cNvPicPr>
            <a:picLocks noChangeAspect="1"/>
          </p:cNvPicPr>
          <p:nvPr/>
        </p:nvPicPr>
        <p:blipFill>
          <a:blip r:embed="rId8"/>
          <a:stretch>
            <a:fillRect/>
          </a:stretch>
        </p:blipFill>
        <p:spPr>
          <a:xfrm>
            <a:off x="4571998" y="2659625"/>
            <a:ext cx="4387648" cy="2235609"/>
          </a:xfrm>
          <a:prstGeom prst="rect">
            <a:avLst/>
          </a:prstGeom>
        </p:spPr>
      </p:pic>
      <p:sp>
        <p:nvSpPr>
          <p:cNvPr id="6" name="TextBox 5">
            <a:extLst>
              <a:ext uri="{FF2B5EF4-FFF2-40B4-BE49-F238E27FC236}">
                <a16:creationId xmlns:a16="http://schemas.microsoft.com/office/drawing/2014/main" id="{9B887B1C-FEFD-3CDB-F29A-DE50AA6DDB78}"/>
              </a:ext>
            </a:extLst>
          </p:cNvPr>
          <p:cNvSpPr txBox="1"/>
          <p:nvPr/>
        </p:nvSpPr>
        <p:spPr>
          <a:xfrm>
            <a:off x="234840" y="44713"/>
            <a:ext cx="457200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2000" dirty="0">
                <a:latin typeface="Arial" panose="020B0604020202020204" pitchFamily="34" charset="0"/>
                <a:cs typeface="Arial" panose="020B0604020202020204" pitchFamily="34" charset="0"/>
              </a:rPr>
              <a:t>Raw Time Series Overview</a:t>
            </a:r>
            <a:endParaRPr lang="en-US" sz="2000" dirty="0">
              <a:latin typeface="Arial" panose="020B0604020202020204" pitchFamily="34" charset="0"/>
              <a:cs typeface="Arial" panose="020B0604020202020204" pitchFamily="34" charset="0"/>
            </a:endParaRPr>
          </a:p>
        </p:txBody>
      </p:sp>
      <p:pic>
        <p:nvPicPr>
          <p:cNvPr id="18" name="Audio 17">
            <a:hlinkClick r:id="" action="ppaction://media"/>
            <a:extLst>
              <a:ext uri="{FF2B5EF4-FFF2-40B4-BE49-F238E27FC236}">
                <a16:creationId xmlns:a16="http://schemas.microsoft.com/office/drawing/2014/main" id="{AA35A608-2421-10FD-09FD-69776B9E38D9}"/>
              </a:ext>
            </a:extLst>
          </p:cNvPr>
          <p:cNvPicPr>
            <a:picLocks noChangeAspect="1"/>
          </p:cNvPicPr>
          <p:nvPr>
            <a:audioFile r:link="rId2"/>
            <p:extLst>
              <p:ext uri="{DAA4B4D4-6D71-4841-9C94-3DE7FCFB9230}">
                <p14:media xmlns:p14="http://schemas.microsoft.com/office/powerpoint/2010/main" r:embed="rId1"/>
              </p:ext>
            </p:extLst>
          </p:nvPr>
        </p:nvPicPr>
        <p:blipFill>
          <a:blip r:embed="rId9"/>
          <a:srcRect l="-108306" t="-108306" r="-108306" b="-108306"/>
          <a:stretch>
            <a:fillRect/>
          </a:stretch>
        </p:blipFill>
        <p:spPr>
          <a:xfrm>
            <a:off x="7539228" y="3538728"/>
            <a:ext cx="1543050" cy="1543050"/>
          </a:xfrm>
          <a:prstGeom prst="ellipse">
            <a:avLst/>
          </a:prstGeom>
        </p:spPr>
      </p:pic>
    </p:spTree>
  </p:cSld>
  <p:clrMapOvr>
    <a:masterClrMapping/>
  </p:clrMapOvr>
  <mc:AlternateContent xmlns:mc="http://schemas.openxmlformats.org/markup-compatibility/2006" xmlns:p14="http://schemas.microsoft.com/office/powerpoint/2010/main">
    <mc:Choice Requires="p14">
      <p:transition p14:dur="0" advTm="20734"/>
    </mc:Choice>
    <mc:Fallback xmlns="">
      <p:transition advTm="2073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8"/>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646BE8-2C24-43EC-5509-14828C4AD8EA}"/>
              </a:ext>
            </a:extLst>
          </p:cNvPr>
          <p:cNvSpPr>
            <a:spLocks noGrp="1"/>
          </p:cNvSpPr>
          <p:nvPr>
            <p:ph type="title"/>
          </p:nvPr>
        </p:nvSpPr>
        <p:spPr>
          <a:xfrm>
            <a:off x="338728" y="58528"/>
            <a:ext cx="8520600" cy="572700"/>
          </a:xfrm>
        </p:spPr>
        <p:txBody>
          <a:bodyPr wrap="square" anchor="ctr">
            <a:normAutofit/>
          </a:bodyPr>
          <a:lstStyle/>
          <a:p>
            <a:pPr>
              <a:lnSpc>
                <a:spcPct val="90000"/>
              </a:lnSpc>
            </a:pPr>
            <a:r>
              <a:rPr lang="en-US" sz="2000" dirty="0">
                <a:latin typeface="Arial" panose="020B0604020202020204" pitchFamily="34" charset="0"/>
                <a:cs typeface="Arial" panose="020B0604020202020204" pitchFamily="34" charset="0"/>
              </a:rPr>
              <a:t>High-Frequency VAR + ARMA–GARCH (10-Minute Data)</a:t>
            </a:r>
            <a:endParaRPr lang="en-IN" sz="2000" dirty="0">
              <a:latin typeface="Arial" panose="020B0604020202020204" pitchFamily="34" charset="0"/>
              <a:cs typeface="Arial" panose="020B0604020202020204" pitchFamily="34" charset="0"/>
            </a:endParaRPr>
          </a:p>
        </p:txBody>
      </p:sp>
      <p:graphicFrame>
        <p:nvGraphicFramePr>
          <p:cNvPr id="5" name="Table 4">
            <a:extLst>
              <a:ext uri="{FF2B5EF4-FFF2-40B4-BE49-F238E27FC236}">
                <a16:creationId xmlns:a16="http://schemas.microsoft.com/office/drawing/2014/main" id="{4B911685-ADAF-7648-BFD6-8DF718828CE8}"/>
              </a:ext>
            </a:extLst>
          </p:cNvPr>
          <p:cNvGraphicFramePr>
            <a:graphicFrameLocks noGrp="1"/>
          </p:cNvGraphicFramePr>
          <p:nvPr>
            <p:extLst>
              <p:ext uri="{D42A27DB-BD31-4B8C-83A1-F6EECF244321}">
                <p14:modId xmlns:p14="http://schemas.microsoft.com/office/powerpoint/2010/main" val="3589250370"/>
              </p:ext>
            </p:extLst>
          </p:nvPr>
        </p:nvGraphicFramePr>
        <p:xfrm>
          <a:off x="365758" y="631228"/>
          <a:ext cx="8466540" cy="2106220"/>
        </p:xfrm>
        <a:graphic>
          <a:graphicData uri="http://schemas.openxmlformats.org/drawingml/2006/table">
            <a:tbl>
              <a:tblPr/>
              <a:tblGrid>
                <a:gridCol w="1601246">
                  <a:extLst>
                    <a:ext uri="{9D8B030D-6E8A-4147-A177-3AD203B41FA5}">
                      <a16:colId xmlns:a16="http://schemas.microsoft.com/office/drawing/2014/main" val="1771526015"/>
                    </a:ext>
                  </a:extLst>
                </a:gridCol>
                <a:gridCol w="1694065">
                  <a:extLst>
                    <a:ext uri="{9D8B030D-6E8A-4147-A177-3AD203B41FA5}">
                      <a16:colId xmlns:a16="http://schemas.microsoft.com/office/drawing/2014/main" val="1387876329"/>
                    </a:ext>
                  </a:extLst>
                </a:gridCol>
                <a:gridCol w="1716796">
                  <a:extLst>
                    <a:ext uri="{9D8B030D-6E8A-4147-A177-3AD203B41FA5}">
                      <a16:colId xmlns:a16="http://schemas.microsoft.com/office/drawing/2014/main" val="3732768034"/>
                    </a:ext>
                  </a:extLst>
                </a:gridCol>
                <a:gridCol w="1750895">
                  <a:extLst>
                    <a:ext uri="{9D8B030D-6E8A-4147-A177-3AD203B41FA5}">
                      <a16:colId xmlns:a16="http://schemas.microsoft.com/office/drawing/2014/main" val="2560091691"/>
                    </a:ext>
                  </a:extLst>
                </a:gridCol>
                <a:gridCol w="1703538">
                  <a:extLst>
                    <a:ext uri="{9D8B030D-6E8A-4147-A177-3AD203B41FA5}">
                      <a16:colId xmlns:a16="http://schemas.microsoft.com/office/drawing/2014/main" val="4154796716"/>
                    </a:ext>
                  </a:extLst>
                </a:gridCol>
              </a:tblGrid>
              <a:tr h="274095">
                <a:tc>
                  <a:txBody>
                    <a:bodyPr/>
                    <a:lstStyle/>
                    <a:p>
                      <a:pPr>
                        <a:buNone/>
                      </a:pPr>
                      <a:r>
                        <a:rPr lang="en-IN" sz="900" b="1" dirty="0">
                          <a:effectLst/>
                          <a:latin typeface="Arial" panose="020B0604020202020204" pitchFamily="34" charset="0"/>
                          <a:cs typeface="Arial" panose="020B0604020202020204" pitchFamily="34" charset="0"/>
                        </a:rPr>
                        <a:t>Model</a:t>
                      </a:r>
                      <a:endParaRPr lang="en-IN" sz="900" dirty="0">
                        <a:effectLst/>
                        <a:latin typeface="Arial" panose="020B0604020202020204" pitchFamily="34" charset="0"/>
                        <a:cs typeface="Arial" panose="020B0604020202020204" pitchFamily="34" charset="0"/>
                      </a:endParaRPr>
                    </a:p>
                  </a:txBody>
                  <a:tcPr marL="64629" marR="64629" marT="32314" marB="32314" anchor="ctr">
                    <a:lnL>
                      <a:noFill/>
                    </a:lnL>
                    <a:lnR>
                      <a:noFill/>
                    </a:lnR>
                    <a:lnT>
                      <a:noFill/>
                    </a:lnT>
                    <a:lnB>
                      <a:noFill/>
                    </a:lnB>
                    <a:noFill/>
                  </a:tcPr>
                </a:tc>
                <a:tc>
                  <a:txBody>
                    <a:bodyPr/>
                    <a:lstStyle/>
                    <a:p>
                      <a:pPr>
                        <a:buNone/>
                      </a:pPr>
                      <a:r>
                        <a:rPr lang="en-IN" sz="900" b="1">
                          <a:effectLst/>
                          <a:latin typeface="Arial" panose="020B0604020202020204" pitchFamily="34" charset="0"/>
                          <a:cs typeface="Arial" panose="020B0604020202020204" pitchFamily="34" charset="0"/>
                        </a:rPr>
                        <a:t>Information Criteria / IC Selections</a:t>
                      </a:r>
                      <a:endParaRPr lang="en-IN" sz="900">
                        <a:effectLst/>
                        <a:latin typeface="Arial" panose="020B0604020202020204" pitchFamily="34" charset="0"/>
                        <a:cs typeface="Arial" panose="020B0604020202020204" pitchFamily="34" charset="0"/>
                      </a:endParaRPr>
                    </a:p>
                  </a:txBody>
                  <a:tcPr marL="64629" marR="64629" marT="32314" marB="32314" anchor="ctr">
                    <a:lnL>
                      <a:noFill/>
                    </a:lnL>
                    <a:lnR>
                      <a:noFill/>
                    </a:lnR>
                    <a:lnT>
                      <a:noFill/>
                    </a:lnT>
                    <a:lnB>
                      <a:noFill/>
                    </a:lnB>
                    <a:noFill/>
                  </a:tcPr>
                </a:tc>
                <a:tc>
                  <a:txBody>
                    <a:bodyPr/>
                    <a:lstStyle/>
                    <a:p>
                      <a:pPr>
                        <a:buNone/>
                      </a:pPr>
                      <a:r>
                        <a:rPr lang="en-IN" sz="900" b="1">
                          <a:effectLst/>
                          <a:latin typeface="Arial" panose="020B0604020202020204" pitchFamily="34" charset="0"/>
                          <a:cs typeface="Arial" panose="020B0604020202020204" pitchFamily="34" charset="0"/>
                        </a:rPr>
                        <a:t>Residual Serial Correlation</a:t>
                      </a:r>
                      <a:endParaRPr lang="en-IN" sz="900">
                        <a:effectLst/>
                        <a:latin typeface="Arial" panose="020B0604020202020204" pitchFamily="34" charset="0"/>
                        <a:cs typeface="Arial" panose="020B0604020202020204" pitchFamily="34" charset="0"/>
                      </a:endParaRPr>
                    </a:p>
                  </a:txBody>
                  <a:tcPr marL="64629" marR="64629" marT="32314" marB="32314" anchor="ctr">
                    <a:lnL>
                      <a:noFill/>
                    </a:lnL>
                    <a:lnR>
                      <a:noFill/>
                    </a:lnR>
                    <a:lnT>
                      <a:noFill/>
                    </a:lnT>
                    <a:lnB>
                      <a:noFill/>
                    </a:lnB>
                    <a:noFill/>
                  </a:tcPr>
                </a:tc>
                <a:tc>
                  <a:txBody>
                    <a:bodyPr/>
                    <a:lstStyle/>
                    <a:p>
                      <a:pPr>
                        <a:buNone/>
                      </a:pPr>
                      <a:r>
                        <a:rPr lang="en-IN" sz="900" b="1">
                          <a:effectLst/>
                          <a:latin typeface="Arial" panose="020B0604020202020204" pitchFamily="34" charset="0"/>
                          <a:cs typeface="Arial" panose="020B0604020202020204" pitchFamily="34" charset="0"/>
                        </a:rPr>
                        <a:t>Heteroskedasticity (ARCH)</a:t>
                      </a:r>
                      <a:endParaRPr lang="en-IN" sz="900">
                        <a:effectLst/>
                        <a:latin typeface="Arial" panose="020B0604020202020204" pitchFamily="34" charset="0"/>
                        <a:cs typeface="Arial" panose="020B0604020202020204" pitchFamily="34" charset="0"/>
                      </a:endParaRPr>
                    </a:p>
                  </a:txBody>
                  <a:tcPr marL="64629" marR="64629" marT="32314" marB="32314" anchor="ctr">
                    <a:lnL>
                      <a:noFill/>
                    </a:lnL>
                    <a:lnR>
                      <a:noFill/>
                    </a:lnR>
                    <a:lnT>
                      <a:noFill/>
                    </a:lnT>
                    <a:lnB>
                      <a:noFill/>
                    </a:lnB>
                    <a:noFill/>
                  </a:tcPr>
                </a:tc>
                <a:tc>
                  <a:txBody>
                    <a:bodyPr/>
                    <a:lstStyle/>
                    <a:p>
                      <a:pPr>
                        <a:buNone/>
                      </a:pPr>
                      <a:r>
                        <a:rPr lang="en-IN" sz="900" b="1">
                          <a:effectLst/>
                          <a:latin typeface="Arial" panose="020B0604020202020204" pitchFamily="34" charset="0"/>
                          <a:cs typeface="Arial" panose="020B0604020202020204" pitchFamily="34" charset="0"/>
                        </a:rPr>
                        <a:t>Key Interpretation</a:t>
                      </a:r>
                      <a:endParaRPr lang="en-IN" sz="900">
                        <a:effectLst/>
                        <a:latin typeface="Arial" panose="020B0604020202020204" pitchFamily="34" charset="0"/>
                        <a:cs typeface="Arial" panose="020B0604020202020204" pitchFamily="34" charset="0"/>
                      </a:endParaRPr>
                    </a:p>
                  </a:txBody>
                  <a:tcPr marL="64629" marR="64629" marT="32314" marB="32314" anchor="ctr">
                    <a:lnL>
                      <a:noFill/>
                    </a:lnL>
                    <a:lnR>
                      <a:noFill/>
                    </a:lnR>
                    <a:lnT>
                      <a:noFill/>
                    </a:lnT>
                    <a:lnB>
                      <a:noFill/>
                    </a:lnB>
                    <a:noFill/>
                  </a:tcPr>
                </a:tc>
                <a:extLst>
                  <a:ext uri="{0D108BD9-81ED-4DB2-BD59-A6C34878D82A}">
                    <a16:rowId xmlns:a16="http://schemas.microsoft.com/office/drawing/2014/main" val="4256017850"/>
                  </a:ext>
                </a:extLst>
              </a:tr>
              <a:tr h="382430">
                <a:tc>
                  <a:txBody>
                    <a:bodyPr/>
                    <a:lstStyle/>
                    <a:p>
                      <a:pPr>
                        <a:buNone/>
                      </a:pPr>
                      <a:r>
                        <a:rPr lang="en-IN" sz="900" b="1">
                          <a:effectLst/>
                          <a:latin typeface="Arial" panose="020B0604020202020204" pitchFamily="34" charset="0"/>
                          <a:cs typeface="Arial" panose="020B0604020202020204" pitchFamily="34" charset="0"/>
                        </a:rPr>
                        <a:t>VAR(10)</a:t>
                      </a:r>
                      <a:endParaRPr lang="en-IN" sz="900">
                        <a:effectLst/>
                        <a:latin typeface="Arial" panose="020B0604020202020204" pitchFamily="34" charset="0"/>
                        <a:cs typeface="Arial" panose="020B0604020202020204" pitchFamily="34" charset="0"/>
                      </a:endParaRPr>
                    </a:p>
                  </a:txBody>
                  <a:tcPr marL="64629" marR="64629" marT="32314" marB="32314" anchor="ctr">
                    <a:lnL>
                      <a:noFill/>
                    </a:lnL>
                    <a:lnR>
                      <a:noFill/>
                    </a:lnR>
                    <a:lnT>
                      <a:noFill/>
                    </a:lnT>
                    <a:lnB>
                      <a:noFill/>
                    </a:lnB>
                    <a:noFill/>
                  </a:tcPr>
                </a:tc>
                <a:tc>
                  <a:txBody>
                    <a:bodyPr/>
                    <a:lstStyle/>
                    <a:p>
                      <a:pPr>
                        <a:buNone/>
                      </a:pPr>
                      <a:r>
                        <a:rPr lang="en-US" sz="900" b="1" dirty="0">
                          <a:effectLst/>
                          <a:latin typeface="Arial" panose="020B0604020202020204" pitchFamily="34" charset="0"/>
                          <a:cs typeface="Arial" panose="020B0604020202020204" pitchFamily="34" charset="0"/>
                        </a:rPr>
                        <a:t>SC selected p = 10</a:t>
                      </a:r>
                      <a:r>
                        <a:rPr lang="en-US" sz="900" dirty="0">
                          <a:effectLst/>
                          <a:latin typeface="Arial" panose="020B0604020202020204" pitchFamily="34" charset="0"/>
                          <a:cs typeface="Arial" panose="020B0604020202020204" pitchFamily="34" charset="0"/>
                        </a:rPr>
                        <a:t> AIC → 24 HQ → 23 SC → </a:t>
                      </a:r>
                      <a:r>
                        <a:rPr lang="en-US" sz="900" b="1" dirty="0">
                          <a:effectLst/>
                          <a:latin typeface="Arial" panose="020B0604020202020204" pitchFamily="34" charset="0"/>
                          <a:cs typeface="Arial" panose="020B0604020202020204" pitchFamily="34" charset="0"/>
                        </a:rPr>
                        <a:t>10</a:t>
                      </a:r>
                      <a:endParaRPr lang="en-US" sz="900" dirty="0">
                        <a:effectLst/>
                        <a:latin typeface="Arial" panose="020B0604020202020204" pitchFamily="34" charset="0"/>
                        <a:cs typeface="Arial" panose="020B0604020202020204" pitchFamily="34" charset="0"/>
                      </a:endParaRPr>
                    </a:p>
                  </a:txBody>
                  <a:tcPr marL="64629" marR="64629" marT="32314" marB="32314" anchor="ctr">
                    <a:lnL>
                      <a:noFill/>
                    </a:lnL>
                    <a:lnR>
                      <a:noFill/>
                    </a:lnR>
                    <a:lnT>
                      <a:noFill/>
                    </a:lnT>
                    <a:lnB>
                      <a:noFill/>
                    </a:lnB>
                    <a:noFill/>
                  </a:tcPr>
                </a:tc>
                <a:tc>
                  <a:txBody>
                    <a:bodyPr/>
                    <a:lstStyle/>
                    <a:p>
                      <a:pPr>
                        <a:buNone/>
                      </a:pPr>
                      <a:r>
                        <a:rPr lang="fr-FR" sz="900" b="1" dirty="0">
                          <a:effectLst/>
                          <a:latin typeface="Arial" panose="020B0604020202020204" pitchFamily="34" charset="0"/>
                          <a:cs typeface="Arial" panose="020B0604020202020204" pitchFamily="34" charset="0"/>
                        </a:rPr>
                        <a:t>Fail</a:t>
                      </a:r>
                      <a:r>
                        <a:rPr lang="fr-FR" sz="900" dirty="0">
                          <a:effectLst/>
                          <a:latin typeface="Arial" panose="020B0604020202020204" pitchFamily="34" charset="0"/>
                          <a:cs typeface="Arial" panose="020B0604020202020204" pitchFamily="34" charset="0"/>
                        </a:rPr>
                        <a:t> — Portemanteau χ² ≈ 50, df =8, p ≪ 0.001</a:t>
                      </a:r>
                    </a:p>
                  </a:txBody>
                  <a:tcPr marL="64629" marR="64629" marT="32314" marB="32314" anchor="ctr">
                    <a:lnL>
                      <a:noFill/>
                    </a:lnL>
                    <a:lnR>
                      <a:noFill/>
                    </a:lnR>
                    <a:lnT>
                      <a:noFill/>
                    </a:lnT>
                    <a:lnB>
                      <a:noFill/>
                    </a:lnB>
                    <a:noFill/>
                  </a:tcPr>
                </a:tc>
                <a:tc>
                  <a:txBody>
                    <a:bodyPr/>
                    <a:lstStyle/>
                    <a:p>
                      <a:pPr>
                        <a:buNone/>
                      </a:pPr>
                      <a:r>
                        <a:rPr lang="en-IN" sz="900" b="1" dirty="0">
                          <a:effectLst/>
                          <a:latin typeface="Arial" panose="020B0604020202020204" pitchFamily="34" charset="0"/>
                          <a:cs typeface="Arial" panose="020B0604020202020204" pitchFamily="34" charset="0"/>
                        </a:rPr>
                        <a:t>Fail</a:t>
                      </a:r>
                      <a:r>
                        <a:rPr lang="en-IN" sz="900" dirty="0">
                          <a:effectLst/>
                          <a:latin typeface="Arial" panose="020B0604020202020204" pitchFamily="34" charset="0"/>
                          <a:cs typeface="Arial" panose="020B0604020202020204" pitchFamily="34" charset="0"/>
                        </a:rPr>
                        <a:t> — ARCH </a:t>
                      </a:r>
                      <a:r>
                        <a:rPr lang="el-GR" sz="900" dirty="0">
                          <a:effectLst/>
                          <a:latin typeface="Arial" panose="020B0604020202020204" pitchFamily="34" charset="0"/>
                          <a:cs typeface="Arial" panose="020B0604020202020204" pitchFamily="34" charset="0"/>
                        </a:rPr>
                        <a:t>χ² ≈ 7022, </a:t>
                      </a:r>
                      <a:r>
                        <a:rPr lang="en-IN" sz="900" dirty="0">
                          <a:effectLst/>
                          <a:latin typeface="Arial" panose="020B0604020202020204" pitchFamily="34" charset="0"/>
                          <a:cs typeface="Arial" panose="020B0604020202020204" pitchFamily="34" charset="0"/>
                        </a:rPr>
                        <a:t>p ≪ 0.001</a:t>
                      </a:r>
                    </a:p>
                  </a:txBody>
                  <a:tcPr marL="64629" marR="64629" marT="32314" marB="32314" anchor="ctr">
                    <a:lnL>
                      <a:noFill/>
                    </a:lnL>
                    <a:lnR>
                      <a:noFill/>
                    </a:lnR>
                    <a:lnT>
                      <a:noFill/>
                    </a:lnT>
                    <a:lnB>
                      <a:noFill/>
                    </a:lnB>
                    <a:noFill/>
                  </a:tcPr>
                </a:tc>
                <a:tc>
                  <a:txBody>
                    <a:bodyPr/>
                    <a:lstStyle/>
                    <a:p>
                      <a:pPr>
                        <a:buNone/>
                      </a:pPr>
                      <a:r>
                        <a:rPr lang="en-US" sz="900">
                          <a:effectLst/>
                          <a:latin typeface="Arial" panose="020B0604020202020204" pitchFamily="34" charset="0"/>
                          <a:cs typeface="Arial" panose="020B0604020202020204" pitchFamily="34" charset="0"/>
                        </a:rPr>
                        <a:t>VAR(10) still leaves autocorrelation and strong ARCH patterns.</a:t>
                      </a:r>
                    </a:p>
                  </a:txBody>
                  <a:tcPr marL="64629" marR="64629" marT="32314" marB="32314" anchor="ctr">
                    <a:lnL>
                      <a:noFill/>
                    </a:lnL>
                    <a:lnR>
                      <a:noFill/>
                    </a:lnR>
                    <a:lnT>
                      <a:noFill/>
                    </a:lnT>
                    <a:lnB>
                      <a:noFill/>
                    </a:lnB>
                    <a:noFill/>
                  </a:tcPr>
                </a:tc>
                <a:extLst>
                  <a:ext uri="{0D108BD9-81ED-4DB2-BD59-A6C34878D82A}">
                    <a16:rowId xmlns:a16="http://schemas.microsoft.com/office/drawing/2014/main" val="851662057"/>
                  </a:ext>
                </a:extLst>
              </a:tr>
              <a:tr h="382430">
                <a:tc>
                  <a:txBody>
                    <a:bodyPr/>
                    <a:lstStyle/>
                    <a:p>
                      <a:pPr>
                        <a:buNone/>
                      </a:pPr>
                      <a:r>
                        <a:rPr lang="en-IN" sz="900" b="1" dirty="0">
                          <a:effectLst/>
                          <a:latin typeface="Arial" panose="020B0604020202020204" pitchFamily="34" charset="0"/>
                          <a:cs typeface="Arial" panose="020B0604020202020204" pitchFamily="34" charset="0"/>
                        </a:rPr>
                        <a:t>VAR(24)</a:t>
                      </a:r>
                      <a:endParaRPr lang="en-IN" sz="900" dirty="0">
                        <a:effectLst/>
                        <a:latin typeface="Arial" panose="020B0604020202020204" pitchFamily="34" charset="0"/>
                        <a:cs typeface="Arial" panose="020B0604020202020204" pitchFamily="34" charset="0"/>
                      </a:endParaRPr>
                    </a:p>
                  </a:txBody>
                  <a:tcPr marL="64629" marR="64629" marT="32314" marB="32314" anchor="ctr">
                    <a:lnL>
                      <a:noFill/>
                    </a:lnL>
                    <a:lnR>
                      <a:noFill/>
                    </a:lnR>
                    <a:lnT>
                      <a:noFill/>
                    </a:lnT>
                    <a:lnB>
                      <a:noFill/>
                    </a:lnB>
                    <a:noFill/>
                  </a:tcPr>
                </a:tc>
                <a:tc>
                  <a:txBody>
                    <a:bodyPr/>
                    <a:lstStyle/>
                    <a:p>
                      <a:pPr>
                        <a:buNone/>
                      </a:pPr>
                      <a:r>
                        <a:rPr lang="en-US" sz="900" b="1">
                          <a:effectLst/>
                          <a:latin typeface="Arial" panose="020B0604020202020204" pitchFamily="34" charset="0"/>
                          <a:cs typeface="Arial" panose="020B0604020202020204" pitchFamily="34" charset="0"/>
                        </a:rPr>
                        <a:t>AIC selected p = 24</a:t>
                      </a:r>
                      <a:r>
                        <a:rPr lang="en-US" sz="900">
                          <a:effectLst/>
                          <a:latin typeface="Arial" panose="020B0604020202020204" pitchFamily="34" charset="0"/>
                          <a:cs typeface="Arial" panose="020B0604020202020204" pitchFamily="34" charset="0"/>
                        </a:rPr>
                        <a:t> HQ → 23 SC → 10 FPE → 24</a:t>
                      </a:r>
                    </a:p>
                  </a:txBody>
                  <a:tcPr marL="64629" marR="64629" marT="32314" marB="32314" anchor="ctr">
                    <a:lnL>
                      <a:noFill/>
                    </a:lnL>
                    <a:lnR>
                      <a:noFill/>
                    </a:lnR>
                    <a:lnT>
                      <a:noFill/>
                    </a:lnT>
                    <a:lnB>
                      <a:noFill/>
                    </a:lnB>
                    <a:noFill/>
                  </a:tcPr>
                </a:tc>
                <a:tc>
                  <a:txBody>
                    <a:bodyPr/>
                    <a:lstStyle/>
                    <a:p>
                      <a:pPr>
                        <a:buNone/>
                      </a:pPr>
                      <a:r>
                        <a:rPr lang="fr-FR" sz="900" b="1" dirty="0">
                          <a:effectLst/>
                          <a:latin typeface="Arial" panose="020B0604020202020204" pitchFamily="34" charset="0"/>
                          <a:cs typeface="Arial" panose="020B0604020202020204" pitchFamily="34" charset="0"/>
                        </a:rPr>
                        <a:t>Fail</a:t>
                      </a:r>
                      <a:r>
                        <a:rPr lang="fr-FR" sz="900" dirty="0">
                          <a:effectLst/>
                          <a:latin typeface="Arial" panose="020B0604020202020204" pitchFamily="34" charset="0"/>
                          <a:cs typeface="Arial" panose="020B0604020202020204" pitchFamily="34" charset="0"/>
                        </a:rPr>
                        <a:t> — Portemanteau χ² ≈ 7677, df =480, p ≪ 0.001</a:t>
                      </a:r>
                    </a:p>
                  </a:txBody>
                  <a:tcPr marL="64629" marR="64629" marT="32314" marB="32314" anchor="ctr">
                    <a:lnL>
                      <a:noFill/>
                    </a:lnL>
                    <a:lnR>
                      <a:noFill/>
                    </a:lnR>
                    <a:lnT>
                      <a:noFill/>
                    </a:lnT>
                    <a:lnB>
                      <a:noFill/>
                    </a:lnB>
                    <a:noFill/>
                  </a:tcPr>
                </a:tc>
                <a:tc>
                  <a:txBody>
                    <a:bodyPr/>
                    <a:lstStyle/>
                    <a:p>
                      <a:pPr>
                        <a:buNone/>
                      </a:pPr>
                      <a:r>
                        <a:rPr lang="en-IN" sz="900" b="1">
                          <a:effectLst/>
                          <a:latin typeface="Arial" panose="020B0604020202020204" pitchFamily="34" charset="0"/>
                          <a:cs typeface="Arial" panose="020B0604020202020204" pitchFamily="34" charset="0"/>
                        </a:rPr>
                        <a:t>Fail</a:t>
                      </a:r>
                      <a:r>
                        <a:rPr lang="en-IN" sz="900">
                          <a:effectLst/>
                          <a:latin typeface="Arial" panose="020B0604020202020204" pitchFamily="34" charset="0"/>
                          <a:cs typeface="Arial" panose="020B0604020202020204" pitchFamily="34" charset="0"/>
                        </a:rPr>
                        <a:t> — ARCH </a:t>
                      </a:r>
                      <a:r>
                        <a:rPr lang="el-GR" sz="900">
                          <a:effectLst/>
                          <a:latin typeface="Arial" panose="020B0604020202020204" pitchFamily="34" charset="0"/>
                          <a:cs typeface="Arial" panose="020B0604020202020204" pitchFamily="34" charset="0"/>
                        </a:rPr>
                        <a:t>χ² ≈ 6913, </a:t>
                      </a:r>
                      <a:r>
                        <a:rPr lang="en-IN" sz="900">
                          <a:effectLst/>
                          <a:latin typeface="Arial" panose="020B0604020202020204" pitchFamily="34" charset="0"/>
                          <a:cs typeface="Arial" panose="020B0604020202020204" pitchFamily="34" charset="0"/>
                        </a:rPr>
                        <a:t>p ≪ 0.001</a:t>
                      </a:r>
                    </a:p>
                  </a:txBody>
                  <a:tcPr marL="64629" marR="64629" marT="32314" marB="32314" anchor="ctr">
                    <a:lnL>
                      <a:noFill/>
                    </a:lnL>
                    <a:lnR>
                      <a:noFill/>
                    </a:lnR>
                    <a:lnT>
                      <a:noFill/>
                    </a:lnT>
                    <a:lnB>
                      <a:noFill/>
                    </a:lnB>
                    <a:noFill/>
                  </a:tcPr>
                </a:tc>
                <a:tc>
                  <a:txBody>
                    <a:bodyPr/>
                    <a:lstStyle/>
                    <a:p>
                      <a:pPr>
                        <a:buNone/>
                      </a:pPr>
                      <a:r>
                        <a:rPr lang="en-US" sz="900" dirty="0">
                          <a:effectLst/>
                          <a:latin typeface="Arial" panose="020B0604020202020204" pitchFamily="34" charset="0"/>
                          <a:cs typeface="Arial" panose="020B0604020202020204" pitchFamily="34" charset="0"/>
                        </a:rPr>
                        <a:t>Longer-lag VAR does not resolve autocorrelation or volatility.</a:t>
                      </a:r>
                    </a:p>
                  </a:txBody>
                  <a:tcPr marL="64629" marR="64629" marT="32314" marB="32314" anchor="ctr">
                    <a:lnL>
                      <a:noFill/>
                    </a:lnL>
                    <a:lnR>
                      <a:noFill/>
                    </a:lnR>
                    <a:lnT>
                      <a:noFill/>
                    </a:lnT>
                    <a:lnB>
                      <a:noFill/>
                    </a:lnB>
                    <a:noFill/>
                  </a:tcPr>
                </a:tc>
                <a:extLst>
                  <a:ext uri="{0D108BD9-81ED-4DB2-BD59-A6C34878D82A}">
                    <a16:rowId xmlns:a16="http://schemas.microsoft.com/office/drawing/2014/main" val="2734250314"/>
                  </a:ext>
                </a:extLst>
              </a:tr>
              <a:tr h="382430">
                <a:tc>
                  <a:txBody>
                    <a:bodyPr/>
                    <a:lstStyle/>
                    <a:p>
                      <a:pPr>
                        <a:buNone/>
                      </a:pPr>
                      <a:r>
                        <a:rPr lang="en-IN" sz="900" b="1" dirty="0">
                          <a:effectLst/>
                          <a:latin typeface="Arial" panose="020B0604020202020204" pitchFamily="34" charset="0"/>
                          <a:cs typeface="Arial" panose="020B0604020202020204" pitchFamily="34" charset="0"/>
                        </a:rPr>
                        <a:t>ARMA(1,1)–GARCH(1,1)</a:t>
                      </a:r>
                      <a:r>
                        <a:rPr lang="en-IN" sz="900" dirty="0">
                          <a:effectLst/>
                          <a:latin typeface="Arial" panose="020B0604020202020204" pitchFamily="34" charset="0"/>
                          <a:cs typeface="Arial" panose="020B0604020202020204" pitchFamily="34" charset="0"/>
                        </a:rPr>
                        <a:t> (Baseline, skew-t, Fourier K=6)</a:t>
                      </a:r>
                    </a:p>
                  </a:txBody>
                  <a:tcPr marL="64629" marR="64629" marT="32314" marB="32314" anchor="ctr">
                    <a:lnL>
                      <a:noFill/>
                    </a:lnL>
                    <a:lnR>
                      <a:noFill/>
                    </a:lnR>
                    <a:lnT>
                      <a:noFill/>
                    </a:lnT>
                    <a:lnB>
                      <a:noFill/>
                    </a:lnB>
                    <a:noFill/>
                  </a:tcPr>
                </a:tc>
                <a:tc>
                  <a:txBody>
                    <a:bodyPr/>
                    <a:lstStyle/>
                    <a:p>
                      <a:pPr>
                        <a:buNone/>
                      </a:pPr>
                      <a:r>
                        <a:rPr lang="en-IN" sz="900" b="1">
                          <a:effectLst/>
                          <a:latin typeface="Arial" panose="020B0604020202020204" pitchFamily="34" charset="0"/>
                          <a:cs typeface="Arial" panose="020B0604020202020204" pitchFamily="34" charset="0"/>
                        </a:rPr>
                        <a:t>AIC = −6.037</a:t>
                      </a:r>
                      <a:r>
                        <a:rPr lang="en-IN" sz="900">
                          <a:effectLst/>
                          <a:latin typeface="Arial" panose="020B0604020202020204" pitchFamily="34" charset="0"/>
                          <a:cs typeface="Arial" panose="020B0604020202020204" pitchFamily="34" charset="0"/>
                        </a:rPr>
                        <a:t> </a:t>
                      </a:r>
                      <a:r>
                        <a:rPr lang="en-IN" sz="900" b="1">
                          <a:effectLst/>
                          <a:latin typeface="Arial" panose="020B0604020202020204" pitchFamily="34" charset="0"/>
                          <a:cs typeface="Arial" panose="020B0604020202020204" pitchFamily="34" charset="0"/>
                        </a:rPr>
                        <a:t>BIC = −6.0336</a:t>
                      </a:r>
                      <a:endParaRPr lang="en-IN" sz="900">
                        <a:effectLst/>
                        <a:latin typeface="Arial" panose="020B0604020202020204" pitchFamily="34" charset="0"/>
                        <a:cs typeface="Arial" panose="020B0604020202020204" pitchFamily="34" charset="0"/>
                      </a:endParaRPr>
                    </a:p>
                  </a:txBody>
                  <a:tcPr marL="64629" marR="64629" marT="32314" marB="32314" anchor="ctr">
                    <a:lnL>
                      <a:noFill/>
                    </a:lnL>
                    <a:lnR>
                      <a:noFill/>
                    </a:lnR>
                    <a:lnT>
                      <a:noFill/>
                    </a:lnT>
                    <a:lnB>
                      <a:noFill/>
                    </a:lnB>
                    <a:noFill/>
                  </a:tcPr>
                </a:tc>
                <a:tc>
                  <a:txBody>
                    <a:bodyPr/>
                    <a:lstStyle/>
                    <a:p>
                      <a:pPr>
                        <a:buNone/>
                      </a:pPr>
                      <a:r>
                        <a:rPr lang="en-IN" sz="900" b="1" dirty="0">
                          <a:effectLst/>
                          <a:latin typeface="Arial" panose="020B0604020202020204" pitchFamily="34" charset="0"/>
                          <a:cs typeface="Arial" panose="020B0604020202020204" pitchFamily="34" charset="0"/>
                        </a:rPr>
                        <a:t>Fail</a:t>
                      </a:r>
                      <a:r>
                        <a:rPr lang="en-IN" sz="900" dirty="0">
                          <a:effectLst/>
                          <a:latin typeface="Arial" panose="020B0604020202020204" pitchFamily="34" charset="0"/>
                          <a:cs typeface="Arial" panose="020B0604020202020204" pitchFamily="34" charset="0"/>
                        </a:rPr>
                        <a:t> — LB on z: </a:t>
                      </a:r>
                      <a:r>
                        <a:rPr lang="el-GR" sz="900" dirty="0">
                          <a:effectLst/>
                          <a:latin typeface="Arial" panose="020B0604020202020204" pitchFamily="34" charset="0"/>
                          <a:cs typeface="Arial" panose="020B0604020202020204" pitchFamily="34" charset="0"/>
                        </a:rPr>
                        <a:t>χ² ≈ 758, </a:t>
                      </a:r>
                      <a:r>
                        <a:rPr lang="en-IN" sz="900" dirty="0">
                          <a:effectLst/>
                          <a:latin typeface="Arial" panose="020B0604020202020204" pitchFamily="34" charset="0"/>
                          <a:cs typeface="Arial" panose="020B0604020202020204" pitchFamily="34" charset="0"/>
                        </a:rPr>
                        <a:t>p ≪ 0.001</a:t>
                      </a:r>
                    </a:p>
                  </a:txBody>
                  <a:tcPr marL="64629" marR="64629" marT="32314" marB="32314" anchor="ctr">
                    <a:lnL>
                      <a:noFill/>
                    </a:lnL>
                    <a:lnR>
                      <a:noFill/>
                    </a:lnR>
                    <a:lnT>
                      <a:noFill/>
                    </a:lnT>
                    <a:lnB>
                      <a:noFill/>
                    </a:lnB>
                    <a:noFill/>
                  </a:tcPr>
                </a:tc>
                <a:tc>
                  <a:txBody>
                    <a:bodyPr/>
                    <a:lstStyle/>
                    <a:p>
                      <a:pPr>
                        <a:buNone/>
                      </a:pPr>
                      <a:r>
                        <a:rPr lang="pl-PL" sz="900" b="1">
                          <a:effectLst/>
                          <a:latin typeface="Arial" panose="020B0604020202020204" pitchFamily="34" charset="0"/>
                          <a:cs typeface="Arial" panose="020B0604020202020204" pitchFamily="34" charset="0"/>
                        </a:rPr>
                        <a:t>Pass</a:t>
                      </a:r>
                      <a:r>
                        <a:rPr lang="pl-PL" sz="900">
                          <a:effectLst/>
                          <a:latin typeface="Arial" panose="020B0604020202020204" pitchFamily="34" charset="0"/>
                          <a:cs typeface="Arial" panose="020B0604020202020204" pitchFamily="34" charset="0"/>
                        </a:rPr>
                        <a:t> — LB on z²: p ≈ 1</a:t>
                      </a:r>
                    </a:p>
                  </a:txBody>
                  <a:tcPr marL="64629" marR="64629" marT="32314" marB="32314" anchor="ctr">
                    <a:lnL>
                      <a:noFill/>
                    </a:lnL>
                    <a:lnR>
                      <a:noFill/>
                    </a:lnR>
                    <a:lnT>
                      <a:noFill/>
                    </a:lnT>
                    <a:lnB>
                      <a:noFill/>
                    </a:lnB>
                    <a:noFill/>
                  </a:tcPr>
                </a:tc>
                <a:tc>
                  <a:txBody>
                    <a:bodyPr/>
                    <a:lstStyle/>
                    <a:p>
                      <a:pPr>
                        <a:buNone/>
                      </a:pPr>
                      <a:r>
                        <a:rPr lang="en-US" sz="900" dirty="0">
                          <a:effectLst/>
                          <a:latin typeface="Arial" panose="020B0604020202020204" pitchFamily="34" charset="0"/>
                          <a:cs typeface="Arial" panose="020B0604020202020204" pitchFamily="34" charset="0"/>
                        </a:rPr>
                        <a:t>Good variance modeling, mean autocorrelation remains.</a:t>
                      </a:r>
                    </a:p>
                  </a:txBody>
                  <a:tcPr marL="64629" marR="64629" marT="32314" marB="32314" anchor="ctr">
                    <a:lnL>
                      <a:noFill/>
                    </a:lnL>
                    <a:lnR>
                      <a:noFill/>
                    </a:lnR>
                    <a:lnT>
                      <a:noFill/>
                    </a:lnT>
                    <a:lnB>
                      <a:noFill/>
                    </a:lnB>
                    <a:noFill/>
                  </a:tcPr>
                </a:tc>
                <a:extLst>
                  <a:ext uri="{0D108BD9-81ED-4DB2-BD59-A6C34878D82A}">
                    <a16:rowId xmlns:a16="http://schemas.microsoft.com/office/drawing/2014/main" val="2953822946"/>
                  </a:ext>
                </a:extLst>
              </a:tr>
              <a:tr h="285587">
                <a:tc>
                  <a:txBody>
                    <a:bodyPr/>
                    <a:lstStyle/>
                    <a:p>
                      <a:pPr>
                        <a:buNone/>
                      </a:pPr>
                      <a:r>
                        <a:rPr lang="en-IN" sz="900" b="1" dirty="0">
                          <a:effectLst/>
                          <a:latin typeface="Arial" panose="020B0604020202020204" pitchFamily="34" charset="0"/>
                          <a:cs typeface="Arial" panose="020B0604020202020204" pitchFamily="34" charset="0"/>
                        </a:rPr>
                        <a:t>ARMA(3,3)–GARCH(1,1)</a:t>
                      </a:r>
                      <a:r>
                        <a:rPr lang="en-IN" sz="900" dirty="0">
                          <a:effectLst/>
                          <a:latin typeface="Arial" panose="020B0604020202020204" pitchFamily="34" charset="0"/>
                          <a:cs typeface="Arial" panose="020B0604020202020204" pitchFamily="34" charset="0"/>
                        </a:rPr>
                        <a:t> (Final, skew-t, Fourier K=6)</a:t>
                      </a:r>
                    </a:p>
                  </a:txBody>
                  <a:tcPr marL="64629" marR="64629" marT="32314" marB="32314" anchor="ctr">
                    <a:lnL>
                      <a:noFill/>
                    </a:lnL>
                    <a:lnR>
                      <a:noFill/>
                    </a:lnR>
                    <a:lnT>
                      <a:noFill/>
                    </a:lnT>
                    <a:lnB>
                      <a:noFill/>
                    </a:lnB>
                    <a:noFill/>
                  </a:tcPr>
                </a:tc>
                <a:tc>
                  <a:txBody>
                    <a:bodyPr/>
                    <a:lstStyle/>
                    <a:p>
                      <a:pPr>
                        <a:buNone/>
                      </a:pPr>
                      <a:r>
                        <a:rPr lang="en-IN" sz="900" b="1" dirty="0">
                          <a:effectLst/>
                          <a:latin typeface="Arial" panose="020B0604020202020204" pitchFamily="34" charset="0"/>
                          <a:cs typeface="Arial" panose="020B0604020202020204" pitchFamily="34" charset="0"/>
                        </a:rPr>
                        <a:t>AIC = −6.0387</a:t>
                      </a:r>
                      <a:r>
                        <a:rPr lang="en-IN" sz="900" dirty="0">
                          <a:effectLst/>
                          <a:latin typeface="Arial" panose="020B0604020202020204" pitchFamily="34" charset="0"/>
                          <a:cs typeface="Arial" panose="020B0604020202020204" pitchFamily="34" charset="0"/>
                        </a:rPr>
                        <a:t> </a:t>
                      </a:r>
                      <a:r>
                        <a:rPr lang="en-IN" sz="900" b="1" dirty="0">
                          <a:effectLst/>
                          <a:latin typeface="Arial" panose="020B0604020202020204" pitchFamily="34" charset="0"/>
                          <a:cs typeface="Arial" panose="020B0604020202020204" pitchFamily="34" charset="0"/>
                        </a:rPr>
                        <a:t>BIC = −6.0346</a:t>
                      </a:r>
                      <a:endParaRPr lang="en-IN" sz="900" dirty="0">
                        <a:effectLst/>
                        <a:latin typeface="Arial" panose="020B0604020202020204" pitchFamily="34" charset="0"/>
                        <a:cs typeface="Arial" panose="020B0604020202020204" pitchFamily="34" charset="0"/>
                      </a:endParaRPr>
                    </a:p>
                  </a:txBody>
                  <a:tcPr marL="64629" marR="64629" marT="32314" marB="32314" anchor="ctr">
                    <a:lnL>
                      <a:noFill/>
                    </a:lnL>
                    <a:lnR>
                      <a:noFill/>
                    </a:lnR>
                    <a:lnT>
                      <a:noFill/>
                    </a:lnT>
                    <a:lnB>
                      <a:noFill/>
                    </a:lnB>
                    <a:noFill/>
                  </a:tcPr>
                </a:tc>
                <a:tc>
                  <a:txBody>
                    <a:bodyPr/>
                    <a:lstStyle/>
                    <a:p>
                      <a:pPr>
                        <a:buNone/>
                      </a:pPr>
                      <a:r>
                        <a:rPr lang="en-IN" sz="900" b="1">
                          <a:effectLst/>
                          <a:latin typeface="Arial" panose="020B0604020202020204" pitchFamily="34" charset="0"/>
                          <a:cs typeface="Arial" panose="020B0604020202020204" pitchFamily="34" charset="0"/>
                        </a:rPr>
                        <a:t>Fail</a:t>
                      </a:r>
                      <a:r>
                        <a:rPr lang="en-IN" sz="900">
                          <a:effectLst/>
                          <a:latin typeface="Arial" panose="020B0604020202020204" pitchFamily="34" charset="0"/>
                          <a:cs typeface="Arial" panose="020B0604020202020204" pitchFamily="34" charset="0"/>
                        </a:rPr>
                        <a:t> — LB on z: </a:t>
                      </a:r>
                      <a:r>
                        <a:rPr lang="el-GR" sz="900">
                          <a:effectLst/>
                          <a:latin typeface="Arial" panose="020B0604020202020204" pitchFamily="34" charset="0"/>
                          <a:cs typeface="Arial" panose="020B0604020202020204" pitchFamily="34" charset="0"/>
                        </a:rPr>
                        <a:t>χ² ≈ 733, </a:t>
                      </a:r>
                      <a:r>
                        <a:rPr lang="en-IN" sz="900">
                          <a:effectLst/>
                          <a:latin typeface="Arial" panose="020B0604020202020204" pitchFamily="34" charset="0"/>
                          <a:cs typeface="Arial" panose="020B0604020202020204" pitchFamily="34" charset="0"/>
                        </a:rPr>
                        <a:t>p ≪ 0.001</a:t>
                      </a:r>
                    </a:p>
                  </a:txBody>
                  <a:tcPr marL="64629" marR="64629" marT="32314" marB="32314" anchor="ctr">
                    <a:lnL>
                      <a:noFill/>
                    </a:lnL>
                    <a:lnR>
                      <a:noFill/>
                    </a:lnR>
                    <a:lnT>
                      <a:noFill/>
                    </a:lnT>
                    <a:lnB>
                      <a:noFill/>
                    </a:lnB>
                    <a:noFill/>
                  </a:tcPr>
                </a:tc>
                <a:tc>
                  <a:txBody>
                    <a:bodyPr/>
                    <a:lstStyle/>
                    <a:p>
                      <a:pPr>
                        <a:buNone/>
                      </a:pPr>
                      <a:r>
                        <a:rPr lang="pl-PL" sz="900" b="1">
                          <a:effectLst/>
                          <a:latin typeface="Arial" panose="020B0604020202020204" pitchFamily="34" charset="0"/>
                          <a:cs typeface="Arial" panose="020B0604020202020204" pitchFamily="34" charset="0"/>
                        </a:rPr>
                        <a:t>Pass</a:t>
                      </a:r>
                      <a:r>
                        <a:rPr lang="pl-PL" sz="900">
                          <a:effectLst/>
                          <a:latin typeface="Arial" panose="020B0604020202020204" pitchFamily="34" charset="0"/>
                          <a:cs typeface="Arial" panose="020B0604020202020204" pitchFamily="34" charset="0"/>
                        </a:rPr>
                        <a:t> — LB on z²: p ≈ 1</a:t>
                      </a:r>
                    </a:p>
                  </a:txBody>
                  <a:tcPr marL="64629" marR="64629" marT="32314" marB="32314" anchor="ctr">
                    <a:lnL>
                      <a:noFill/>
                    </a:lnL>
                    <a:lnR>
                      <a:noFill/>
                    </a:lnR>
                    <a:lnT>
                      <a:noFill/>
                    </a:lnT>
                    <a:lnB>
                      <a:noFill/>
                    </a:lnB>
                    <a:noFill/>
                  </a:tcPr>
                </a:tc>
                <a:tc>
                  <a:txBody>
                    <a:bodyPr/>
                    <a:lstStyle/>
                    <a:p>
                      <a:pPr>
                        <a:buNone/>
                      </a:pPr>
                      <a:r>
                        <a:rPr lang="en-US" sz="900" dirty="0">
                          <a:effectLst/>
                          <a:latin typeface="Arial" panose="020B0604020202020204" pitchFamily="34" charset="0"/>
                          <a:cs typeface="Arial" panose="020B0604020202020204" pitchFamily="34" charset="0"/>
                        </a:rPr>
                        <a:t>Lowest AIC; strong volatility fit; mean still autocorrelated.</a:t>
                      </a:r>
                    </a:p>
                  </a:txBody>
                  <a:tcPr marL="64629" marR="64629" marT="32314" marB="32314" anchor="ctr">
                    <a:lnL>
                      <a:noFill/>
                    </a:lnL>
                    <a:lnR>
                      <a:noFill/>
                    </a:lnR>
                    <a:lnT>
                      <a:noFill/>
                    </a:lnT>
                    <a:lnB>
                      <a:noFill/>
                    </a:lnB>
                    <a:noFill/>
                  </a:tcPr>
                </a:tc>
                <a:extLst>
                  <a:ext uri="{0D108BD9-81ED-4DB2-BD59-A6C34878D82A}">
                    <a16:rowId xmlns:a16="http://schemas.microsoft.com/office/drawing/2014/main" val="3224544158"/>
                  </a:ext>
                </a:extLst>
              </a:tr>
            </a:tbl>
          </a:graphicData>
        </a:graphic>
      </p:graphicFrame>
      <p:pic>
        <p:nvPicPr>
          <p:cNvPr id="7" name="Picture 6" descr="A graph showing a sound wave&#10;&#10;AI-generated content may be incorrect.">
            <a:extLst>
              <a:ext uri="{FF2B5EF4-FFF2-40B4-BE49-F238E27FC236}">
                <a16:creationId xmlns:a16="http://schemas.microsoft.com/office/drawing/2014/main" id="{0862EC81-6A65-D5AB-CB42-4240CC2B403B}"/>
              </a:ext>
            </a:extLst>
          </p:cNvPr>
          <p:cNvPicPr>
            <a:picLocks noChangeAspect="1"/>
          </p:cNvPicPr>
          <p:nvPr/>
        </p:nvPicPr>
        <p:blipFill>
          <a:blip r:embed="rId4"/>
          <a:stretch>
            <a:fillRect/>
          </a:stretch>
        </p:blipFill>
        <p:spPr>
          <a:xfrm>
            <a:off x="1829832" y="2826428"/>
            <a:ext cx="5538391" cy="2258544"/>
          </a:xfrm>
          <a:prstGeom prst="rect">
            <a:avLst/>
          </a:prstGeom>
        </p:spPr>
      </p:pic>
      <p:pic>
        <p:nvPicPr>
          <p:cNvPr id="12" name="Audio 11">
            <a:hlinkClick r:id="" action="ppaction://media"/>
            <a:extLst>
              <a:ext uri="{FF2B5EF4-FFF2-40B4-BE49-F238E27FC236}">
                <a16:creationId xmlns:a16="http://schemas.microsoft.com/office/drawing/2014/main" id="{ABA78FEF-A624-FAD0-E8FB-773076EA2A29}"/>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08306" t="-108306" r="-108306" b="-108306"/>
          <a:stretch>
            <a:fillRect/>
          </a:stretch>
        </p:blipFill>
        <p:spPr>
          <a:xfrm>
            <a:off x="7539228" y="3538728"/>
            <a:ext cx="1543050" cy="1543050"/>
          </a:xfrm>
          <a:prstGeom prst="ellipse">
            <a:avLst/>
          </a:prstGeom>
        </p:spPr>
      </p:pic>
    </p:spTree>
    <p:extLst>
      <p:ext uri="{BB962C8B-B14F-4D97-AF65-F5344CB8AC3E}">
        <p14:creationId xmlns:p14="http://schemas.microsoft.com/office/powerpoint/2010/main" val="4266084938"/>
      </p:ext>
    </p:extLst>
  </p:cSld>
  <p:clrMapOvr>
    <a:masterClrMapping/>
  </p:clrMapOvr>
  <mc:AlternateContent xmlns:mc="http://schemas.openxmlformats.org/markup-compatibility/2006" xmlns:p14="http://schemas.microsoft.com/office/powerpoint/2010/main">
    <mc:Choice Requires="p14">
      <p:transition p14:dur="0" advTm="45773"/>
    </mc:Choice>
    <mc:Fallback xmlns="">
      <p:transition advTm="4577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17"/>
          <p:cNvSpPr txBox="1">
            <a:spLocks noGrp="1"/>
          </p:cNvSpPr>
          <p:nvPr>
            <p:ph type="title"/>
          </p:nvPr>
        </p:nvSpPr>
        <p:spPr>
          <a:xfrm>
            <a:off x="311700" y="360484"/>
            <a:ext cx="8520600" cy="572700"/>
          </a:xfrm>
          <a:prstGeom prst="rect">
            <a:avLst/>
          </a:prstGeom>
        </p:spPr>
        <p:txBody>
          <a:bodyPr spcFirstLastPara="1" wrap="square" lIns="91425" tIns="91425" rIns="91425" bIns="91425" anchor="t" anchorCtr="0">
            <a:normAutofit/>
          </a:bodyPr>
          <a:lstStyle/>
          <a:p>
            <a:r>
              <a:rPr lang="en-US" sz="2000" dirty="0">
                <a:latin typeface="Arial" panose="020B0604020202020204" pitchFamily="34" charset="0"/>
                <a:cs typeface="Arial" panose="020B0604020202020204" pitchFamily="34" charset="0"/>
              </a:rPr>
              <a:t>Temperature</a:t>
            </a:r>
            <a:r>
              <a:rPr lang="en-US" sz="1800" dirty="0">
                <a:latin typeface="Arial" panose="020B0604020202020204" pitchFamily="34" charset="0"/>
                <a:cs typeface="Arial" panose="020B0604020202020204" pitchFamily="34" charset="0"/>
              </a:rPr>
              <a:t> - Dependence &amp; Stationarity Checks</a:t>
            </a:r>
            <a:endParaRPr lang="en-GB" sz="1800" dirty="0">
              <a:latin typeface="Arial" panose="020B0604020202020204" pitchFamily="34" charset="0"/>
              <a:cs typeface="Arial" panose="020B0604020202020204" pitchFamily="34" charset="0"/>
            </a:endParaRPr>
          </a:p>
        </p:txBody>
      </p:sp>
      <p:pic>
        <p:nvPicPr>
          <p:cNvPr id="2" name="Picture 1">
            <a:extLst>
              <a:ext uri="{FF2B5EF4-FFF2-40B4-BE49-F238E27FC236}">
                <a16:creationId xmlns:a16="http://schemas.microsoft.com/office/drawing/2014/main" id="{F45C10F4-4D51-552B-ADD4-2E3CA53ADA9B}"/>
              </a:ext>
            </a:extLst>
          </p:cNvPr>
          <p:cNvPicPr>
            <a:picLocks noChangeAspect="1"/>
          </p:cNvPicPr>
          <p:nvPr/>
        </p:nvPicPr>
        <p:blipFill>
          <a:blip r:embed="rId5"/>
          <a:stretch>
            <a:fillRect/>
          </a:stretch>
        </p:blipFill>
        <p:spPr>
          <a:xfrm>
            <a:off x="111898" y="1190204"/>
            <a:ext cx="6481407" cy="3295798"/>
          </a:xfrm>
          <a:prstGeom prst="rect">
            <a:avLst/>
          </a:prstGeom>
        </p:spPr>
      </p:pic>
      <p:pic>
        <p:nvPicPr>
          <p:cNvPr id="4" name="Picture 3" descr="A screen shot of a computer&#10;&#10;AI-generated content may be incorrect.">
            <a:extLst>
              <a:ext uri="{FF2B5EF4-FFF2-40B4-BE49-F238E27FC236}">
                <a16:creationId xmlns:a16="http://schemas.microsoft.com/office/drawing/2014/main" id="{F5CF19F4-FFC6-7F63-A7C2-993BF0813790}"/>
              </a:ext>
            </a:extLst>
          </p:cNvPr>
          <p:cNvPicPr>
            <a:picLocks noChangeAspect="1"/>
          </p:cNvPicPr>
          <p:nvPr/>
        </p:nvPicPr>
        <p:blipFill>
          <a:blip r:embed="rId6"/>
          <a:stretch>
            <a:fillRect/>
          </a:stretch>
        </p:blipFill>
        <p:spPr>
          <a:xfrm>
            <a:off x="6769206" y="1288970"/>
            <a:ext cx="2262896" cy="1549133"/>
          </a:xfrm>
          <a:prstGeom prst="rect">
            <a:avLst/>
          </a:prstGeom>
        </p:spPr>
      </p:pic>
      <p:sp>
        <p:nvSpPr>
          <p:cNvPr id="10" name="TextBox 9">
            <a:extLst>
              <a:ext uri="{FF2B5EF4-FFF2-40B4-BE49-F238E27FC236}">
                <a16:creationId xmlns:a16="http://schemas.microsoft.com/office/drawing/2014/main" id="{5B36BFEF-AFB7-7659-8C28-F26405623576}"/>
              </a:ext>
            </a:extLst>
          </p:cNvPr>
          <p:cNvSpPr txBox="1"/>
          <p:nvPr/>
        </p:nvSpPr>
        <p:spPr>
          <a:xfrm>
            <a:off x="6611191" y="3095123"/>
            <a:ext cx="2683144" cy="1277273"/>
          </a:xfrm>
          <a:prstGeom prst="rect">
            <a:avLst/>
          </a:prstGeom>
          <a:noFill/>
        </p:spPr>
        <p:txBody>
          <a:bodyPr wrap="square">
            <a:spAutoFit/>
          </a:bodyPr>
          <a:lstStyle/>
          <a:p>
            <a:r>
              <a:rPr lang="en-US" sz="1100" b="1" dirty="0">
                <a:latin typeface="Arial" panose="020B0604020202020204" pitchFamily="34" charset="0"/>
                <a:cs typeface="Arial" panose="020B0604020202020204" pitchFamily="34" charset="0"/>
              </a:rPr>
              <a:t>ADF:</a:t>
            </a:r>
            <a:r>
              <a:rPr lang="en-US" sz="1100" dirty="0">
                <a:latin typeface="Arial" panose="020B0604020202020204" pitchFamily="34" charset="0"/>
                <a:cs typeface="Arial" panose="020B0604020202020204" pitchFamily="34" charset="0"/>
              </a:rPr>
              <a:t> pass (stationary in differences)</a:t>
            </a:r>
            <a:br>
              <a:rPr lang="en-US" sz="1100" dirty="0">
                <a:latin typeface="Arial" panose="020B0604020202020204" pitchFamily="34" charset="0"/>
                <a:cs typeface="Arial" panose="020B0604020202020204" pitchFamily="34" charset="0"/>
              </a:rPr>
            </a:br>
            <a:r>
              <a:rPr lang="en-US" sz="1100" b="1" dirty="0">
                <a:latin typeface="Arial" panose="020B0604020202020204" pitchFamily="34" charset="0"/>
                <a:cs typeface="Arial" panose="020B0604020202020204" pitchFamily="34" charset="0"/>
              </a:rPr>
              <a:t>KPSS:</a:t>
            </a:r>
            <a:r>
              <a:rPr lang="en-US" sz="1100" dirty="0">
                <a:latin typeface="Arial" panose="020B0604020202020204" pitchFamily="34" charset="0"/>
                <a:cs typeface="Arial" panose="020B0604020202020204" pitchFamily="34" charset="0"/>
              </a:rPr>
              <a:t> fails (not level-stationary)</a:t>
            </a:r>
          </a:p>
          <a:p>
            <a:endParaRPr lang="en-US" sz="1100" dirty="0">
              <a:latin typeface="Arial" panose="020B0604020202020204" pitchFamily="34" charset="0"/>
              <a:cs typeface="Arial" panose="020B0604020202020204" pitchFamily="34" charset="0"/>
            </a:endParaRPr>
          </a:p>
          <a:p>
            <a:pPr marL="171450" indent="-171450">
              <a:buFont typeface="Arial" panose="020B0604020202020204" pitchFamily="34" charset="0"/>
              <a:buChar char="•"/>
            </a:pPr>
            <a:r>
              <a:rPr lang="en-US" sz="1100" dirty="0">
                <a:latin typeface="Arial" panose="020B0604020202020204" pitchFamily="34" charset="0"/>
                <a:cs typeface="Arial" panose="020B0604020202020204" pitchFamily="34" charset="0"/>
              </a:rPr>
              <a:t>Strong daily cycle</a:t>
            </a:r>
          </a:p>
          <a:p>
            <a:pPr marL="171450" indent="-171450">
              <a:buFont typeface="Arial" panose="020B0604020202020204" pitchFamily="34" charset="0"/>
              <a:buChar char="•"/>
            </a:pPr>
            <a:r>
              <a:rPr lang="en-US" sz="1100" dirty="0">
                <a:latin typeface="Arial" panose="020B0604020202020204" pitchFamily="34" charset="0"/>
                <a:cs typeface="Arial" panose="020B0604020202020204" pitchFamily="34" charset="0"/>
              </a:rPr>
              <a:t>Smooth, persistent autocorrelation</a:t>
            </a:r>
          </a:p>
          <a:p>
            <a:pPr marL="171450" indent="-171450">
              <a:buFont typeface="Arial" panose="020B0604020202020204" pitchFamily="34" charset="0"/>
              <a:buChar char="•"/>
            </a:pPr>
            <a:r>
              <a:rPr lang="en-US" sz="1100" dirty="0">
                <a:latin typeface="Arial" panose="020B0604020202020204" pitchFamily="34" charset="0"/>
                <a:cs typeface="Arial" panose="020B0604020202020204" pitchFamily="34" charset="0"/>
              </a:rPr>
              <a:t>Good candidate as exogenous regressor</a:t>
            </a:r>
            <a:endParaRPr lang="en-IN" sz="1100" dirty="0">
              <a:latin typeface="Arial" panose="020B0604020202020204" pitchFamily="34" charset="0"/>
              <a:cs typeface="Arial" panose="020B0604020202020204" pitchFamily="34" charset="0"/>
            </a:endParaRPr>
          </a:p>
        </p:txBody>
      </p:sp>
      <p:pic>
        <p:nvPicPr>
          <p:cNvPr id="17" name="Audio 16">
            <a:hlinkClick r:id="" action="ppaction://media"/>
            <a:extLst>
              <a:ext uri="{FF2B5EF4-FFF2-40B4-BE49-F238E27FC236}">
                <a16:creationId xmlns:a16="http://schemas.microsoft.com/office/drawing/2014/main" id="{E87EA95F-3A69-0B94-0B0F-FF5E130AE914}"/>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08306" t="-108306" r="-108306" b="-108306"/>
          <a:stretch>
            <a:fillRect/>
          </a:stretch>
        </p:blipFill>
        <p:spPr>
          <a:xfrm>
            <a:off x="7539228" y="3538728"/>
            <a:ext cx="1543050" cy="1543050"/>
          </a:xfrm>
          <a:prstGeom prst="ellipse">
            <a:avLst/>
          </a:prstGeom>
        </p:spPr>
      </p:pic>
    </p:spTree>
  </p:cSld>
  <p:clrMapOvr>
    <a:masterClrMapping/>
  </p:clrMapOvr>
  <mc:AlternateContent xmlns:mc="http://schemas.openxmlformats.org/markup-compatibility/2006" xmlns:p14="http://schemas.microsoft.com/office/powerpoint/2010/main">
    <mc:Choice Requires="p14">
      <p:transition p14:dur="0" advTm="36215"/>
    </mc:Choice>
    <mc:Fallback xmlns="">
      <p:transition advTm="3621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7"/>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8"/>
          <p:cNvSpPr txBox="1">
            <a:spLocks noGrp="1"/>
          </p:cNvSpPr>
          <p:nvPr>
            <p:ph type="title"/>
          </p:nvPr>
        </p:nvSpPr>
        <p:spPr>
          <a:xfrm>
            <a:off x="311700" y="305518"/>
            <a:ext cx="8520600" cy="572700"/>
          </a:xfrm>
          <a:prstGeom prst="rect">
            <a:avLst/>
          </a:prstGeom>
        </p:spPr>
        <p:txBody>
          <a:bodyPr spcFirstLastPara="1" wrap="square" lIns="91425" tIns="91425" rIns="91425" bIns="91425" anchor="t" anchorCtr="0">
            <a:normAutofit/>
          </a:bodyPr>
          <a:lstStyle/>
          <a:p>
            <a:r>
              <a:rPr lang="en-US" sz="2000" dirty="0">
                <a:latin typeface="Arial" panose="020B0604020202020204" pitchFamily="34" charset="0"/>
                <a:cs typeface="Arial" panose="020B0604020202020204" pitchFamily="34" charset="0"/>
              </a:rPr>
              <a:t>Zone 1 – Dependence &amp; Stationarity Checks</a:t>
            </a:r>
            <a:endParaRPr lang="en-GB" sz="1200" dirty="0">
              <a:solidFill>
                <a:srgbClr val="000000"/>
              </a:solidFill>
              <a:latin typeface="Arial" panose="020B0604020202020204" pitchFamily="34" charset="0"/>
              <a:ea typeface="Arial"/>
              <a:cs typeface="Arial" panose="020B0604020202020204" pitchFamily="34" charset="0"/>
            </a:endParaRPr>
          </a:p>
        </p:txBody>
      </p:sp>
      <p:pic>
        <p:nvPicPr>
          <p:cNvPr id="2" name="Picture 1" descr="A screenshot of a graph&#10;&#10;AI-generated content may be incorrect.">
            <a:extLst>
              <a:ext uri="{FF2B5EF4-FFF2-40B4-BE49-F238E27FC236}">
                <a16:creationId xmlns:a16="http://schemas.microsoft.com/office/drawing/2014/main" id="{C527F658-56D5-E63C-08CA-EE19087A08A8}"/>
              </a:ext>
            </a:extLst>
          </p:cNvPr>
          <p:cNvPicPr>
            <a:picLocks noChangeAspect="1"/>
          </p:cNvPicPr>
          <p:nvPr/>
        </p:nvPicPr>
        <p:blipFill>
          <a:blip r:embed="rId5"/>
          <a:stretch>
            <a:fillRect/>
          </a:stretch>
        </p:blipFill>
        <p:spPr>
          <a:xfrm>
            <a:off x="83890" y="945974"/>
            <a:ext cx="6535024" cy="3417785"/>
          </a:xfrm>
          <a:prstGeom prst="rect">
            <a:avLst/>
          </a:prstGeom>
        </p:spPr>
      </p:pic>
      <p:pic>
        <p:nvPicPr>
          <p:cNvPr id="6" name="Picture 5" descr="A screen shot of a computer screen&#10;&#10;AI-generated content may be incorrect.">
            <a:extLst>
              <a:ext uri="{FF2B5EF4-FFF2-40B4-BE49-F238E27FC236}">
                <a16:creationId xmlns:a16="http://schemas.microsoft.com/office/drawing/2014/main" id="{CA0669F2-1B2F-B3BB-C15C-3126F2A679B2}"/>
              </a:ext>
            </a:extLst>
          </p:cNvPr>
          <p:cNvPicPr>
            <a:picLocks noChangeAspect="1"/>
          </p:cNvPicPr>
          <p:nvPr/>
        </p:nvPicPr>
        <p:blipFill>
          <a:blip r:embed="rId6"/>
          <a:stretch>
            <a:fillRect/>
          </a:stretch>
        </p:blipFill>
        <p:spPr>
          <a:xfrm>
            <a:off x="6736359" y="1107627"/>
            <a:ext cx="2323751" cy="1615291"/>
          </a:xfrm>
          <a:prstGeom prst="rect">
            <a:avLst/>
          </a:prstGeom>
        </p:spPr>
      </p:pic>
      <p:sp>
        <p:nvSpPr>
          <p:cNvPr id="7" name="TextBox 6">
            <a:extLst>
              <a:ext uri="{FF2B5EF4-FFF2-40B4-BE49-F238E27FC236}">
                <a16:creationId xmlns:a16="http://schemas.microsoft.com/office/drawing/2014/main" id="{48F847BE-FF0A-B3F1-5317-82F2C24D3F8D}"/>
              </a:ext>
            </a:extLst>
          </p:cNvPr>
          <p:cNvSpPr txBox="1"/>
          <p:nvPr/>
        </p:nvSpPr>
        <p:spPr>
          <a:xfrm>
            <a:off x="6618914" y="3173328"/>
            <a:ext cx="2683144" cy="1107996"/>
          </a:xfrm>
          <a:prstGeom prst="rect">
            <a:avLst/>
          </a:prstGeom>
          <a:noFill/>
        </p:spPr>
        <p:txBody>
          <a:bodyPr wrap="square">
            <a:spAutoFit/>
          </a:bodyPr>
          <a:lstStyle/>
          <a:p>
            <a:r>
              <a:rPr lang="en-US" sz="1100" b="1" dirty="0">
                <a:latin typeface="Arial" panose="020B0604020202020204" pitchFamily="34" charset="0"/>
                <a:cs typeface="Arial" panose="020B0604020202020204" pitchFamily="34" charset="0"/>
              </a:rPr>
              <a:t>ADF:</a:t>
            </a:r>
            <a:r>
              <a:rPr lang="en-US" sz="1100" dirty="0">
                <a:latin typeface="Arial" panose="020B0604020202020204" pitchFamily="34" charset="0"/>
                <a:cs typeface="Arial" panose="020B0604020202020204" pitchFamily="34" charset="0"/>
              </a:rPr>
              <a:t> pass (stationary in differences)</a:t>
            </a:r>
            <a:br>
              <a:rPr lang="en-US" sz="1100" dirty="0">
                <a:latin typeface="Arial" panose="020B0604020202020204" pitchFamily="34" charset="0"/>
                <a:cs typeface="Arial" panose="020B0604020202020204" pitchFamily="34" charset="0"/>
              </a:rPr>
            </a:br>
            <a:r>
              <a:rPr lang="en-US" sz="1100" b="1" dirty="0">
                <a:latin typeface="Arial" panose="020B0604020202020204" pitchFamily="34" charset="0"/>
                <a:cs typeface="Arial" panose="020B0604020202020204" pitchFamily="34" charset="0"/>
              </a:rPr>
              <a:t>KPSS:</a:t>
            </a:r>
            <a:r>
              <a:rPr lang="en-US" sz="1100" dirty="0">
                <a:latin typeface="Arial" panose="020B0604020202020204" pitchFamily="34" charset="0"/>
                <a:cs typeface="Arial" panose="020B0604020202020204" pitchFamily="34" charset="0"/>
              </a:rPr>
              <a:t> fails (not level-stationary)</a:t>
            </a:r>
          </a:p>
          <a:p>
            <a:endParaRPr lang="en-US" sz="1100" dirty="0">
              <a:latin typeface="Arial" panose="020B0604020202020204" pitchFamily="34" charset="0"/>
              <a:cs typeface="Arial" panose="020B0604020202020204" pitchFamily="34" charset="0"/>
            </a:endParaRPr>
          </a:p>
          <a:p>
            <a:pPr marL="171450" indent="-171450">
              <a:buFont typeface="Arial" panose="020B0604020202020204" pitchFamily="34" charset="0"/>
              <a:buChar char="•"/>
            </a:pPr>
            <a:r>
              <a:rPr lang="en-US" sz="1100" dirty="0">
                <a:latin typeface="Arial" panose="020B0604020202020204" pitchFamily="34" charset="0"/>
                <a:cs typeface="Arial" panose="020B0604020202020204" pitchFamily="34" charset="0"/>
              </a:rPr>
              <a:t>Strong intraday seasonality</a:t>
            </a:r>
          </a:p>
          <a:p>
            <a:pPr marL="171450" indent="-171450">
              <a:buFont typeface="Arial" panose="020B0604020202020204" pitchFamily="34" charset="0"/>
              <a:buChar char="•"/>
            </a:pPr>
            <a:r>
              <a:rPr lang="en-US" sz="1100" dirty="0">
                <a:latin typeface="Arial" panose="020B0604020202020204" pitchFamily="34" charset="0"/>
                <a:cs typeface="Arial" panose="020B0604020202020204" pitchFamily="34" charset="0"/>
              </a:rPr>
              <a:t>Slow decay autocorrelation</a:t>
            </a:r>
          </a:p>
          <a:p>
            <a:pPr marL="171450" indent="-171450">
              <a:buFont typeface="Arial" panose="020B0604020202020204" pitchFamily="34" charset="0"/>
              <a:buChar char="•"/>
            </a:pPr>
            <a:r>
              <a:rPr lang="en-US" sz="1100" dirty="0">
                <a:latin typeface="Arial" panose="020B0604020202020204" pitchFamily="34" charset="0"/>
                <a:cs typeface="Arial" panose="020B0604020202020204" pitchFamily="34" charset="0"/>
              </a:rPr>
              <a:t>Needs seasonal adjustment</a:t>
            </a:r>
            <a:endParaRPr lang="en-IN" sz="1100" dirty="0">
              <a:latin typeface="Arial" panose="020B0604020202020204" pitchFamily="34" charset="0"/>
              <a:cs typeface="Arial" panose="020B0604020202020204" pitchFamily="34" charset="0"/>
            </a:endParaRPr>
          </a:p>
        </p:txBody>
      </p:sp>
      <p:pic>
        <p:nvPicPr>
          <p:cNvPr id="19" name="Audio 18">
            <a:hlinkClick r:id="" action="ppaction://media"/>
            <a:extLst>
              <a:ext uri="{FF2B5EF4-FFF2-40B4-BE49-F238E27FC236}">
                <a16:creationId xmlns:a16="http://schemas.microsoft.com/office/drawing/2014/main" id="{48546C33-76CB-4DAE-FB6D-48C9F5A741C0}"/>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08306" t="-108306" r="-108306" b="-108306"/>
          <a:stretch>
            <a:fillRect/>
          </a:stretch>
        </p:blipFill>
        <p:spPr>
          <a:xfrm>
            <a:off x="7539228" y="3538728"/>
            <a:ext cx="1543050" cy="1543050"/>
          </a:xfrm>
          <a:prstGeom prst="ellipse">
            <a:avLst/>
          </a:prstGeom>
        </p:spPr>
      </p:pic>
    </p:spTree>
  </p:cSld>
  <p:clrMapOvr>
    <a:masterClrMapping/>
  </p:clrMapOvr>
  <mc:AlternateContent xmlns:mc="http://schemas.openxmlformats.org/markup-compatibility/2006" xmlns:p14="http://schemas.microsoft.com/office/powerpoint/2010/main">
    <mc:Choice Requires="p14">
      <p:transition p14:dur="0" advTm="21291"/>
    </mc:Choice>
    <mc:Fallback xmlns="">
      <p:transition advTm="2129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9"/>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Organic</Template>
  <TotalTime>754</TotalTime>
  <Words>2769</Words>
  <Application>Microsoft Office PowerPoint</Application>
  <PresentationFormat>On-screen Show (16:9)</PresentationFormat>
  <Paragraphs>244</Paragraphs>
  <Slides>22</Slides>
  <Notes>15</Notes>
  <HiddenSlides>0</HiddenSlides>
  <MMClips>22</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22</vt:i4>
      </vt:variant>
    </vt:vector>
  </HeadingPairs>
  <TitlesOfParts>
    <vt:vector size="27" baseType="lpstr">
      <vt:lpstr>Wingdings</vt:lpstr>
      <vt:lpstr>Arial</vt:lpstr>
      <vt:lpstr>Aptos Display</vt:lpstr>
      <vt:lpstr>Aptos</vt:lpstr>
      <vt:lpstr>Office Theme</vt:lpstr>
      <vt:lpstr>DSC 425 Time Series Analysis of  Power Consumption </vt:lpstr>
      <vt:lpstr>OBJECTIVE</vt:lpstr>
      <vt:lpstr>DATASET OVERVIEW</vt:lpstr>
      <vt:lpstr>Modelling Strategy Overview</vt:lpstr>
      <vt:lpstr>Baseline Modelling Using Daily Aggregation - SARIMA</vt:lpstr>
      <vt:lpstr>EDA</vt:lpstr>
      <vt:lpstr>High-Frequency VAR + ARMA–GARCH (10-Minute Data)</vt:lpstr>
      <vt:lpstr>Temperature - Dependence &amp; Stationarity Checks</vt:lpstr>
      <vt:lpstr>Zone 1 – Dependence &amp; Stationarity Checks</vt:lpstr>
      <vt:lpstr>Zone 1: CCF, MSTL, and Model Fit Diagnostics</vt:lpstr>
      <vt:lpstr>Zone 1 — Back-test Accuracy and 3-Day Forecast</vt:lpstr>
      <vt:lpstr>Zone 2 – Dependence &amp; Stationarity Checks</vt:lpstr>
      <vt:lpstr>Zone 2: CCF, MSTL, and Model Fit Diagnostics</vt:lpstr>
      <vt:lpstr>Zone 2 — Back-test Accuracy and 3-Day Forecast</vt:lpstr>
      <vt:lpstr>Zone 3 – Dependence &amp; Stationarity Checks</vt:lpstr>
      <vt:lpstr>Zone 3: CCF, MSTL, and Model Fit Diagnostics</vt:lpstr>
      <vt:lpstr>Zone 3 — Back-test Accuracy and 3-Day Forecast</vt:lpstr>
      <vt:lpstr>Challenges Encountered</vt:lpstr>
      <vt:lpstr>Key Learnings</vt:lpstr>
      <vt:lpstr>Conclusion</vt:lpstr>
      <vt:lpstr>Future Work</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Raju Prajapati</dc:creator>
  <cp:lastModifiedBy>Prajapati, Yashkumar Rajubhai</cp:lastModifiedBy>
  <cp:revision>121</cp:revision>
  <dcterms:modified xsi:type="dcterms:W3CDTF">2025-11-18T05:06:11Z</dcterms:modified>
</cp:coreProperties>
</file>